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sldIdLst>
    <p:sldId id="256" r:id="rId2"/>
    <p:sldId id="257" r:id="rId3"/>
    <p:sldId id="258" r:id="rId4"/>
    <p:sldId id="259" r:id="rId5"/>
    <p:sldId id="260" r:id="rId6"/>
    <p:sldId id="261" r:id="rId7"/>
    <p:sldId id="274" r:id="rId8"/>
    <p:sldId id="275" r:id="rId9"/>
    <p:sldId id="276" r:id="rId10"/>
    <p:sldId id="277" r:id="rId11"/>
    <p:sldId id="278" r:id="rId12"/>
    <p:sldId id="279" r:id="rId13"/>
    <p:sldId id="280" r:id="rId14"/>
    <p:sldId id="281" r:id="rId15"/>
    <p:sldId id="282" r:id="rId16"/>
    <p:sldId id="262" r:id="rId17"/>
    <p:sldId id="283" r:id="rId18"/>
    <p:sldId id="263" r:id="rId19"/>
    <p:sldId id="273" r:id="rId20"/>
    <p:sldId id="264" r:id="rId21"/>
    <p:sldId id="265" r:id="rId22"/>
    <p:sldId id="266" r:id="rId23"/>
    <p:sldId id="267" r:id="rId24"/>
    <p:sldId id="268" r:id="rId25"/>
    <p:sldId id="269" r:id="rId26"/>
    <p:sldId id="271" r:id="rId27"/>
    <p:sldId id="27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71" autoAdjust="0"/>
  </p:normalViewPr>
  <p:slideViewPr>
    <p:cSldViewPr>
      <p:cViewPr varScale="1">
        <p:scale>
          <a:sx n="70" d="100"/>
          <a:sy n="70" d="100"/>
        </p:scale>
        <p:origin x="-1392"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AEDE98D-4700-49BD-B1E9-2ADD1ECAB05E}" type="datetimeFigureOut">
              <a:rPr lang="en-US" smtClean="0"/>
              <a:t>5/11/2014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EB3C8FC-AB29-4130-8DE9-AC2E450824D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AEDE98D-4700-49BD-B1E9-2ADD1ECAB05E}" type="datetimeFigureOut">
              <a:rPr lang="en-US" smtClean="0"/>
              <a:t>5/11/2014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3C8FC-AB29-4130-8DE9-AC2E450824D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AEDE98D-4700-49BD-B1E9-2ADD1ECAB05E}" type="datetimeFigureOut">
              <a:rPr lang="en-US" smtClean="0"/>
              <a:t>5/11/2014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3C8FC-AB29-4130-8DE9-AC2E450824D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AEDE98D-4700-49BD-B1E9-2ADD1ECAB05E}" type="datetimeFigureOut">
              <a:rPr lang="en-US" smtClean="0"/>
              <a:t>5/11/2014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3C8FC-AB29-4130-8DE9-AC2E450824D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AEDE98D-4700-49BD-B1E9-2ADD1ECAB05E}" type="datetimeFigureOut">
              <a:rPr lang="en-US" smtClean="0"/>
              <a:t>5/11/2014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3C8FC-AB29-4130-8DE9-AC2E450824D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AEDE98D-4700-49BD-B1E9-2ADD1ECAB05E}" type="datetimeFigureOut">
              <a:rPr lang="en-US" smtClean="0"/>
              <a:t>5/11/2014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3C8FC-AB29-4130-8DE9-AC2E450824D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AEDE98D-4700-49BD-B1E9-2ADD1ECAB05E}" type="datetimeFigureOut">
              <a:rPr lang="en-US" smtClean="0"/>
              <a:t>5/11/2014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B3C8FC-AB29-4130-8DE9-AC2E450824D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AEDE98D-4700-49BD-B1E9-2ADD1ECAB05E}" type="datetimeFigureOut">
              <a:rPr lang="en-US" smtClean="0"/>
              <a:t>5/11/2014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B3C8FC-AB29-4130-8DE9-AC2E450824D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DE98D-4700-49BD-B1E9-2ADD1ECAB05E}" type="datetimeFigureOut">
              <a:rPr lang="en-US" smtClean="0"/>
              <a:t>5/11/2014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B3C8FC-AB29-4130-8DE9-AC2E450824D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AEDE98D-4700-49BD-B1E9-2ADD1ECAB05E}" type="datetimeFigureOut">
              <a:rPr lang="en-US" smtClean="0"/>
              <a:t>5/11/2014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3C8FC-AB29-4130-8DE9-AC2E450824D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AEDE98D-4700-49BD-B1E9-2ADD1ECAB05E}" type="datetimeFigureOut">
              <a:rPr lang="en-US" smtClean="0"/>
              <a:t>5/11/2014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EB3C8FC-AB29-4130-8DE9-AC2E450824D4}"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AEDE98D-4700-49BD-B1E9-2ADD1ECAB05E}" type="datetimeFigureOut">
              <a:rPr lang="en-US" smtClean="0"/>
              <a:t>5/11/2014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EB3C8FC-AB29-4130-8DE9-AC2E450824D4}"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Aller Loin</a:t>
            </a:r>
            <a:endParaRPr lang="en-US" dirty="0"/>
          </a:p>
        </p:txBody>
      </p:sp>
      <p:sp>
        <p:nvSpPr>
          <p:cNvPr id="3" name="Subtitle 2"/>
          <p:cNvSpPr>
            <a:spLocks noGrp="1"/>
          </p:cNvSpPr>
          <p:nvPr>
            <p:ph type="subTitle" idx="1"/>
          </p:nvPr>
        </p:nvSpPr>
        <p:spPr/>
        <p:txBody>
          <a:bodyPr>
            <a:normAutofit fontScale="85000" lnSpcReduction="20000"/>
          </a:bodyPr>
          <a:lstStyle/>
          <a:p>
            <a:endParaRPr lang="en-US" dirty="0" smtClean="0"/>
          </a:p>
          <a:p>
            <a:r>
              <a:rPr lang="en-US" u="sng" dirty="0" smtClean="0"/>
              <a:t>Prepared by:</a:t>
            </a:r>
          </a:p>
          <a:p>
            <a:r>
              <a:rPr lang="en-US" dirty="0" smtClean="0"/>
              <a:t>Ibrahim Al Sebaai</a:t>
            </a:r>
          </a:p>
          <a:p>
            <a:r>
              <a:rPr lang="en-US" dirty="0" smtClean="0"/>
              <a:t>Mohamed Bassel Itani</a:t>
            </a:r>
          </a:p>
          <a:p>
            <a:r>
              <a:rPr lang="en-US" dirty="0" smtClean="0"/>
              <a:t>Hicham Nehme</a:t>
            </a:r>
            <a:endParaRPr lang="en-US" dirty="0"/>
          </a:p>
        </p:txBody>
      </p:sp>
    </p:spTree>
    <p:extLst>
      <p:ext uri="{BB962C8B-B14F-4D97-AF65-F5344CB8AC3E}">
        <p14:creationId xmlns:p14="http://schemas.microsoft.com/office/powerpoint/2010/main" val="509074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3.3 </a:t>
            </a:r>
            <a:r>
              <a:rPr lang="en-US" dirty="0"/>
              <a:t>Hierarchical view for </a:t>
            </a:r>
            <a:r>
              <a:rPr lang="en-US" dirty="0" smtClean="0"/>
              <a:t>Favorite: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32144914"/>
              </p:ext>
            </p:extLst>
          </p:nvPr>
        </p:nvGraphicFramePr>
        <p:xfrm>
          <a:off x="1600200" y="2057400"/>
          <a:ext cx="5257800" cy="3962399"/>
        </p:xfrm>
        <a:graphic>
          <a:graphicData uri="http://schemas.openxmlformats.org/drawingml/2006/table">
            <a:tbl>
              <a:tblPr firstRow="1" firstCol="1" bandRow="1">
                <a:tableStyleId>{5C22544A-7EE6-4342-B048-85BDC9FD1C3A}</a:tableStyleId>
              </a:tblPr>
              <a:tblGrid>
                <a:gridCol w="810142"/>
                <a:gridCol w="1654564"/>
                <a:gridCol w="1558936"/>
                <a:gridCol w="1234158"/>
              </a:tblGrid>
              <a:tr h="653460">
                <a:tc>
                  <a:txBody>
                    <a:bodyPr/>
                    <a:lstStyle/>
                    <a:p>
                      <a:pPr marL="0" marR="0">
                        <a:lnSpc>
                          <a:spcPct val="107000"/>
                        </a:lnSpc>
                        <a:spcBef>
                          <a:spcPts val="0"/>
                        </a:spcBef>
                        <a:spcAft>
                          <a:spcPts val="0"/>
                        </a:spcAft>
                        <a:tabLst>
                          <a:tab pos="809625" algn="l"/>
                        </a:tabLst>
                      </a:pPr>
                      <a:r>
                        <a:rPr lang="en-US" sz="1800" dirty="0">
                          <a:effectLst/>
                        </a:rPr>
                        <a:t>Task        </a:t>
                      </a:r>
                      <a:endParaRPr lang="en-US" sz="1100" dirty="0">
                        <a:effectLst/>
                      </a:endParaRPr>
                    </a:p>
                    <a:p>
                      <a:pPr marL="0" marR="0">
                        <a:lnSpc>
                          <a:spcPct val="107000"/>
                        </a:lnSpc>
                        <a:spcBef>
                          <a:spcPts val="0"/>
                        </a:spcBef>
                        <a:spcAft>
                          <a:spcPts val="0"/>
                        </a:spcAft>
                        <a:tabLst>
                          <a:tab pos="809625" algn="l"/>
                        </a:tabLst>
                      </a:pPr>
                      <a:r>
                        <a:rPr lang="en-US" sz="1800" dirty="0">
                          <a:effectLst/>
                        </a:rPr>
                        <a:t>   #</a:t>
                      </a:r>
                      <a:endParaRPr lang="en-US" sz="1100" dirty="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Task</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output</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Input</a:t>
                      </a:r>
                      <a:endParaRPr lang="en-US" sz="1100">
                        <a:effectLst/>
                        <a:latin typeface="Calibri"/>
                        <a:ea typeface="Calibri"/>
                        <a:cs typeface="Arial"/>
                      </a:endParaRPr>
                    </a:p>
                  </a:txBody>
                  <a:tcPr marL="68580" marR="68580" marT="0" marB="0"/>
                </a:tc>
              </a:tr>
              <a:tr h="653460">
                <a:tc>
                  <a:txBody>
                    <a:bodyPr/>
                    <a:lstStyle/>
                    <a:p>
                      <a:pPr marL="0" marR="0" algn="ctr">
                        <a:lnSpc>
                          <a:spcPct val="107000"/>
                        </a:lnSpc>
                        <a:spcBef>
                          <a:spcPts val="0"/>
                        </a:spcBef>
                        <a:spcAft>
                          <a:spcPts val="0"/>
                        </a:spcAft>
                        <a:tabLst>
                          <a:tab pos="809625" algn="l"/>
                        </a:tabLst>
                      </a:pPr>
                      <a:r>
                        <a:rPr lang="en-US" sz="1800">
                          <a:effectLst/>
                        </a:rPr>
                        <a:t>1</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dirty="0">
                          <a:effectLst/>
                        </a:rPr>
                        <a:t>Start Aller Loin</a:t>
                      </a:r>
                      <a:endParaRPr lang="en-US" sz="1100" dirty="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Welcome screen</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a:t>
                      </a:r>
                      <a:endParaRPr lang="en-US" sz="1100">
                        <a:effectLst/>
                        <a:latin typeface="Calibri"/>
                        <a:ea typeface="Calibri"/>
                        <a:cs typeface="Arial"/>
                      </a:endParaRPr>
                    </a:p>
                  </a:txBody>
                  <a:tcPr marL="68580" marR="68580" marT="0" marB="0"/>
                </a:tc>
              </a:tr>
              <a:tr h="1036319">
                <a:tc>
                  <a:txBody>
                    <a:bodyPr/>
                    <a:lstStyle/>
                    <a:p>
                      <a:pPr marL="0" marR="0" algn="ctr">
                        <a:lnSpc>
                          <a:spcPct val="107000"/>
                        </a:lnSpc>
                        <a:spcBef>
                          <a:spcPts val="0"/>
                        </a:spcBef>
                        <a:spcAft>
                          <a:spcPts val="0"/>
                        </a:spcAft>
                        <a:tabLst>
                          <a:tab pos="809625" algn="l"/>
                        </a:tabLst>
                      </a:pPr>
                      <a:r>
                        <a:rPr lang="en-US" sz="1800">
                          <a:effectLst/>
                        </a:rPr>
                        <a:t>2</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Enter</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Home page</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Click enter button</a:t>
                      </a:r>
                      <a:endParaRPr lang="en-US" sz="1100">
                        <a:effectLst/>
                        <a:latin typeface="Calibri"/>
                        <a:ea typeface="Calibri"/>
                        <a:cs typeface="Arial"/>
                      </a:endParaRPr>
                    </a:p>
                  </a:txBody>
                  <a:tcPr marL="68580" marR="68580" marT="0" marB="0"/>
                </a:tc>
              </a:tr>
              <a:tr h="1619160">
                <a:tc>
                  <a:txBody>
                    <a:bodyPr/>
                    <a:lstStyle/>
                    <a:p>
                      <a:pPr marL="0" marR="0" algn="ctr">
                        <a:lnSpc>
                          <a:spcPct val="107000"/>
                        </a:lnSpc>
                        <a:spcBef>
                          <a:spcPts val="0"/>
                        </a:spcBef>
                        <a:spcAft>
                          <a:spcPts val="0"/>
                        </a:spcAft>
                        <a:tabLst>
                          <a:tab pos="809625" algn="l"/>
                        </a:tabLst>
                      </a:pPr>
                      <a:r>
                        <a:rPr lang="en-US" sz="1800">
                          <a:effectLst/>
                        </a:rPr>
                        <a:t>3</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Favorite</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Lists of countries which were added to favorites</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dirty="0">
                          <a:effectLst/>
                        </a:rPr>
                        <a:t>Click favorite button</a:t>
                      </a:r>
                      <a:endParaRPr lang="en-US" sz="1100" dirty="0">
                        <a:effectLst/>
                        <a:latin typeface="Calibri"/>
                        <a:ea typeface="Calibri"/>
                        <a:cs typeface="Arial"/>
                      </a:endParaRPr>
                    </a:p>
                  </a:txBody>
                  <a:tcPr marL="68580" marR="68580" marT="0" marB="0"/>
                </a:tc>
              </a:tr>
            </a:tbl>
          </a:graphicData>
        </a:graphic>
      </p:graphicFrame>
    </p:spTree>
    <p:extLst>
      <p:ext uri="{BB962C8B-B14F-4D97-AF65-F5344CB8AC3E}">
        <p14:creationId xmlns:p14="http://schemas.microsoft.com/office/powerpoint/2010/main" val="4065860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3.4 </a:t>
            </a:r>
            <a:r>
              <a:rPr lang="en-US" dirty="0"/>
              <a:t>Hierarchical view </a:t>
            </a:r>
            <a:r>
              <a:rPr lang="en-US" dirty="0" smtClean="0"/>
              <a:t>for Hotels/Restaurants: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97471711"/>
              </p:ext>
            </p:extLst>
          </p:nvPr>
        </p:nvGraphicFramePr>
        <p:xfrm>
          <a:off x="1143000" y="1828800"/>
          <a:ext cx="5181600" cy="4572000"/>
        </p:xfrm>
        <a:graphic>
          <a:graphicData uri="http://schemas.openxmlformats.org/drawingml/2006/table">
            <a:tbl>
              <a:tblPr firstRow="1" firstCol="1" bandRow="1">
                <a:tableStyleId>{5C22544A-7EE6-4342-B048-85BDC9FD1C3A}</a:tableStyleId>
              </a:tblPr>
              <a:tblGrid>
                <a:gridCol w="515169"/>
                <a:gridCol w="1114542"/>
                <a:gridCol w="2104089"/>
                <a:gridCol w="1447800"/>
              </a:tblGrid>
              <a:tr h="646700">
                <a:tc>
                  <a:txBody>
                    <a:bodyPr/>
                    <a:lstStyle/>
                    <a:p>
                      <a:pPr marL="0" marR="0" algn="just">
                        <a:lnSpc>
                          <a:spcPct val="107000"/>
                        </a:lnSpc>
                        <a:spcBef>
                          <a:spcPts val="0"/>
                        </a:spcBef>
                        <a:spcAft>
                          <a:spcPts val="0"/>
                        </a:spcAft>
                        <a:tabLst>
                          <a:tab pos="809625" algn="l"/>
                        </a:tabLst>
                      </a:pPr>
                      <a:r>
                        <a:rPr lang="en-US" sz="1300">
                          <a:effectLst/>
                        </a:rPr>
                        <a:t>Task        </a:t>
                      </a:r>
                      <a:endParaRPr lang="en-US" sz="800">
                        <a:effectLst/>
                      </a:endParaRPr>
                    </a:p>
                    <a:p>
                      <a:pPr marL="0" marR="0" algn="just">
                        <a:lnSpc>
                          <a:spcPct val="107000"/>
                        </a:lnSpc>
                        <a:spcBef>
                          <a:spcPts val="0"/>
                        </a:spcBef>
                        <a:spcAft>
                          <a:spcPts val="0"/>
                        </a:spcAft>
                        <a:tabLst>
                          <a:tab pos="809625" algn="l"/>
                        </a:tabLst>
                      </a:pPr>
                      <a:r>
                        <a:rPr lang="en-US" sz="1300">
                          <a:effectLst/>
                        </a:rPr>
                        <a:t>   #</a:t>
                      </a:r>
                      <a:endParaRPr lang="en-US" sz="800">
                        <a:effectLst/>
                        <a:latin typeface="Calibri"/>
                        <a:ea typeface="Calibri"/>
                        <a:cs typeface="Arial"/>
                      </a:endParaRPr>
                    </a:p>
                  </a:txBody>
                  <a:tcPr marL="48194" marR="48194" marT="0" marB="0"/>
                </a:tc>
                <a:tc>
                  <a:txBody>
                    <a:bodyPr/>
                    <a:lstStyle/>
                    <a:p>
                      <a:pPr marL="0" marR="0" algn="just">
                        <a:lnSpc>
                          <a:spcPct val="107000"/>
                        </a:lnSpc>
                        <a:spcBef>
                          <a:spcPts val="0"/>
                        </a:spcBef>
                        <a:spcAft>
                          <a:spcPts val="0"/>
                        </a:spcAft>
                        <a:tabLst>
                          <a:tab pos="809625" algn="l"/>
                        </a:tabLst>
                      </a:pPr>
                      <a:r>
                        <a:rPr lang="en-US" sz="1300">
                          <a:effectLst/>
                        </a:rPr>
                        <a:t>Task</a:t>
                      </a:r>
                      <a:endParaRPr lang="en-US" sz="800">
                        <a:effectLst/>
                        <a:latin typeface="Calibri"/>
                        <a:ea typeface="Calibri"/>
                        <a:cs typeface="Arial"/>
                      </a:endParaRPr>
                    </a:p>
                  </a:txBody>
                  <a:tcPr marL="48194" marR="48194" marT="0" marB="0"/>
                </a:tc>
                <a:tc>
                  <a:txBody>
                    <a:bodyPr/>
                    <a:lstStyle/>
                    <a:p>
                      <a:pPr marL="0" marR="0" algn="just">
                        <a:lnSpc>
                          <a:spcPct val="107000"/>
                        </a:lnSpc>
                        <a:spcBef>
                          <a:spcPts val="0"/>
                        </a:spcBef>
                        <a:spcAft>
                          <a:spcPts val="0"/>
                        </a:spcAft>
                        <a:tabLst>
                          <a:tab pos="809625" algn="l"/>
                        </a:tabLst>
                      </a:pPr>
                      <a:r>
                        <a:rPr lang="en-US" sz="1300">
                          <a:effectLst/>
                        </a:rPr>
                        <a:t>output</a:t>
                      </a:r>
                      <a:endParaRPr lang="en-US" sz="800">
                        <a:effectLst/>
                        <a:latin typeface="Calibri"/>
                        <a:ea typeface="Calibri"/>
                        <a:cs typeface="Arial"/>
                      </a:endParaRPr>
                    </a:p>
                  </a:txBody>
                  <a:tcPr marL="48194" marR="48194" marT="0" marB="0"/>
                </a:tc>
                <a:tc>
                  <a:txBody>
                    <a:bodyPr/>
                    <a:lstStyle/>
                    <a:p>
                      <a:pPr marL="0" marR="0" algn="just">
                        <a:lnSpc>
                          <a:spcPct val="107000"/>
                        </a:lnSpc>
                        <a:spcBef>
                          <a:spcPts val="0"/>
                        </a:spcBef>
                        <a:spcAft>
                          <a:spcPts val="0"/>
                        </a:spcAft>
                        <a:tabLst>
                          <a:tab pos="809625" algn="l"/>
                        </a:tabLst>
                      </a:pPr>
                      <a:r>
                        <a:rPr lang="en-US" sz="1300">
                          <a:effectLst/>
                        </a:rPr>
                        <a:t>Input</a:t>
                      </a:r>
                      <a:endParaRPr lang="en-US" sz="800">
                        <a:effectLst/>
                        <a:latin typeface="Calibri"/>
                        <a:ea typeface="Calibri"/>
                        <a:cs typeface="Arial"/>
                      </a:endParaRPr>
                    </a:p>
                  </a:txBody>
                  <a:tcPr marL="48194" marR="48194" marT="0" marB="0"/>
                </a:tc>
              </a:tr>
              <a:tr h="427900">
                <a:tc>
                  <a:txBody>
                    <a:bodyPr/>
                    <a:lstStyle/>
                    <a:p>
                      <a:pPr marL="0" marR="0" algn="ctr">
                        <a:lnSpc>
                          <a:spcPct val="107000"/>
                        </a:lnSpc>
                        <a:spcBef>
                          <a:spcPts val="0"/>
                        </a:spcBef>
                        <a:spcAft>
                          <a:spcPts val="0"/>
                        </a:spcAft>
                        <a:tabLst>
                          <a:tab pos="809625" algn="l"/>
                        </a:tabLst>
                      </a:pPr>
                      <a:r>
                        <a:rPr lang="en-US" sz="1300">
                          <a:effectLst/>
                        </a:rPr>
                        <a:t>1</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Start Aller Loin</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Welcome screen</a:t>
                      </a:r>
                      <a:endParaRPr lang="en-US" sz="800">
                        <a:effectLst/>
                        <a:latin typeface="Calibri"/>
                        <a:ea typeface="Calibri"/>
                        <a:cs typeface="Arial"/>
                      </a:endParaRPr>
                    </a:p>
                  </a:txBody>
                  <a:tcPr marL="48194" marR="48194" marT="0" marB="0"/>
                </a:tc>
                <a:tc>
                  <a:txBody>
                    <a:bodyPr/>
                    <a:lstStyle/>
                    <a:p>
                      <a:pPr marL="0" marR="0" algn="just">
                        <a:lnSpc>
                          <a:spcPct val="107000"/>
                        </a:lnSpc>
                        <a:spcBef>
                          <a:spcPts val="0"/>
                        </a:spcBef>
                        <a:spcAft>
                          <a:spcPts val="0"/>
                        </a:spcAft>
                        <a:tabLst>
                          <a:tab pos="809625" algn="l"/>
                        </a:tabLst>
                      </a:pPr>
                      <a:r>
                        <a:rPr lang="en-US" sz="1300">
                          <a:effectLst/>
                        </a:rPr>
                        <a:t>-</a:t>
                      </a:r>
                      <a:endParaRPr lang="en-US" sz="800">
                        <a:effectLst/>
                        <a:latin typeface="Calibri"/>
                        <a:ea typeface="Calibri"/>
                        <a:cs typeface="Arial"/>
                      </a:endParaRPr>
                    </a:p>
                  </a:txBody>
                  <a:tcPr marL="48194" marR="48194" marT="0" marB="0"/>
                </a:tc>
              </a:tr>
              <a:tr h="638722">
                <a:tc>
                  <a:txBody>
                    <a:bodyPr/>
                    <a:lstStyle/>
                    <a:p>
                      <a:pPr marL="0" marR="0" algn="ctr">
                        <a:lnSpc>
                          <a:spcPct val="107000"/>
                        </a:lnSpc>
                        <a:spcBef>
                          <a:spcPts val="0"/>
                        </a:spcBef>
                        <a:spcAft>
                          <a:spcPts val="0"/>
                        </a:spcAft>
                        <a:tabLst>
                          <a:tab pos="809625" algn="l"/>
                        </a:tabLst>
                      </a:pPr>
                      <a:r>
                        <a:rPr lang="en-US" sz="1300">
                          <a:effectLst/>
                        </a:rPr>
                        <a:t>2</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Enter</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Home page</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Click enter button</a:t>
                      </a:r>
                      <a:endParaRPr lang="en-US" sz="800">
                        <a:effectLst/>
                        <a:latin typeface="Calibri"/>
                        <a:ea typeface="Calibri"/>
                        <a:cs typeface="Arial"/>
                      </a:endParaRPr>
                    </a:p>
                  </a:txBody>
                  <a:tcPr marL="48194" marR="48194" marT="0" marB="0"/>
                </a:tc>
              </a:tr>
              <a:tr h="638722">
                <a:tc>
                  <a:txBody>
                    <a:bodyPr/>
                    <a:lstStyle/>
                    <a:p>
                      <a:pPr marL="0" marR="0" algn="ctr">
                        <a:lnSpc>
                          <a:spcPct val="107000"/>
                        </a:lnSpc>
                        <a:spcBef>
                          <a:spcPts val="0"/>
                        </a:spcBef>
                        <a:spcAft>
                          <a:spcPts val="0"/>
                        </a:spcAft>
                        <a:tabLst>
                          <a:tab pos="809625" algn="l"/>
                        </a:tabLst>
                      </a:pPr>
                      <a:r>
                        <a:rPr lang="en-US" sz="1300">
                          <a:effectLst/>
                        </a:rPr>
                        <a:t>3</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Surf</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Combo box</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Click surf button</a:t>
                      </a:r>
                      <a:endParaRPr lang="en-US" sz="800">
                        <a:effectLst/>
                        <a:latin typeface="Calibri"/>
                        <a:ea typeface="Calibri"/>
                        <a:cs typeface="Arial"/>
                      </a:endParaRPr>
                    </a:p>
                  </a:txBody>
                  <a:tcPr marL="48194" marR="48194" marT="0" marB="0"/>
                </a:tc>
              </a:tr>
              <a:tr h="851629">
                <a:tc>
                  <a:txBody>
                    <a:bodyPr/>
                    <a:lstStyle/>
                    <a:p>
                      <a:pPr marL="0" marR="0" algn="ctr">
                        <a:lnSpc>
                          <a:spcPct val="107000"/>
                        </a:lnSpc>
                        <a:spcBef>
                          <a:spcPts val="0"/>
                        </a:spcBef>
                        <a:spcAft>
                          <a:spcPts val="0"/>
                        </a:spcAft>
                        <a:tabLst>
                          <a:tab pos="809625" algn="l"/>
                        </a:tabLst>
                      </a:pPr>
                      <a:r>
                        <a:rPr lang="en-US" sz="1300">
                          <a:effectLst/>
                        </a:rPr>
                        <a:t>4</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Continent select</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List of countries</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Click combo box menu</a:t>
                      </a:r>
                      <a:endParaRPr lang="en-US" sz="800">
                        <a:effectLst/>
                        <a:latin typeface="Calibri"/>
                        <a:ea typeface="Calibri"/>
                        <a:cs typeface="Arial"/>
                      </a:endParaRPr>
                    </a:p>
                  </a:txBody>
                  <a:tcPr marL="48194" marR="48194" marT="0" marB="0"/>
                </a:tc>
              </a:tr>
              <a:tr h="638722">
                <a:tc>
                  <a:txBody>
                    <a:bodyPr/>
                    <a:lstStyle/>
                    <a:p>
                      <a:pPr marL="0" marR="0" algn="ctr">
                        <a:lnSpc>
                          <a:spcPct val="107000"/>
                        </a:lnSpc>
                        <a:spcBef>
                          <a:spcPts val="0"/>
                        </a:spcBef>
                        <a:spcAft>
                          <a:spcPts val="0"/>
                        </a:spcAft>
                        <a:tabLst>
                          <a:tab pos="809625" algn="l"/>
                        </a:tabLst>
                      </a:pPr>
                      <a:r>
                        <a:rPr lang="en-US" sz="1300">
                          <a:effectLst/>
                        </a:rPr>
                        <a:t>5</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Country select</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Country description</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Click on a country</a:t>
                      </a:r>
                      <a:endParaRPr lang="en-US" sz="800">
                        <a:effectLst/>
                        <a:latin typeface="Calibri"/>
                        <a:ea typeface="Calibri"/>
                        <a:cs typeface="Arial"/>
                      </a:endParaRPr>
                    </a:p>
                  </a:txBody>
                  <a:tcPr marL="48194" marR="48194" marT="0" marB="0"/>
                </a:tc>
              </a:tr>
              <a:tr h="729605">
                <a:tc>
                  <a:txBody>
                    <a:bodyPr/>
                    <a:lstStyle/>
                    <a:p>
                      <a:pPr marL="0" marR="0" algn="ctr">
                        <a:lnSpc>
                          <a:spcPct val="107000"/>
                        </a:lnSpc>
                        <a:spcBef>
                          <a:spcPts val="0"/>
                        </a:spcBef>
                        <a:spcAft>
                          <a:spcPts val="0"/>
                        </a:spcAft>
                        <a:tabLst>
                          <a:tab pos="809625" algn="l"/>
                        </a:tabLst>
                      </a:pPr>
                      <a:r>
                        <a:rPr lang="en-US" sz="1300">
                          <a:effectLst/>
                        </a:rPr>
                        <a:t>6</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a:effectLst/>
                        </a:rPr>
                        <a:t>Attraction select</a:t>
                      </a:r>
                      <a:endParaRPr lang="en-US" sz="80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dirty="0">
                          <a:effectLst/>
                        </a:rPr>
                        <a:t>Hotels/Restaurants </a:t>
                      </a:r>
                      <a:r>
                        <a:rPr lang="en-US" sz="1300" dirty="0" smtClean="0">
                          <a:effectLst/>
                        </a:rPr>
                        <a:t>description</a:t>
                      </a:r>
                      <a:endParaRPr lang="en-US" sz="800" dirty="0">
                        <a:effectLst/>
                        <a:latin typeface="Calibri"/>
                        <a:ea typeface="Calibri"/>
                        <a:cs typeface="Arial"/>
                      </a:endParaRPr>
                    </a:p>
                  </a:txBody>
                  <a:tcPr marL="48194" marR="48194" marT="0" marB="0"/>
                </a:tc>
                <a:tc>
                  <a:txBody>
                    <a:bodyPr/>
                    <a:lstStyle/>
                    <a:p>
                      <a:pPr marL="0" marR="0" algn="ctr">
                        <a:lnSpc>
                          <a:spcPct val="107000"/>
                        </a:lnSpc>
                        <a:spcBef>
                          <a:spcPts val="0"/>
                        </a:spcBef>
                        <a:spcAft>
                          <a:spcPts val="0"/>
                        </a:spcAft>
                        <a:tabLst>
                          <a:tab pos="809625" algn="l"/>
                        </a:tabLst>
                      </a:pPr>
                      <a:r>
                        <a:rPr lang="en-US" sz="1300" dirty="0">
                          <a:effectLst/>
                        </a:rPr>
                        <a:t>Click hotels</a:t>
                      </a:r>
                      <a:endParaRPr lang="en-US" sz="800" dirty="0">
                        <a:effectLst/>
                      </a:endParaRPr>
                    </a:p>
                    <a:p>
                      <a:pPr marL="0" marR="0" algn="ctr">
                        <a:lnSpc>
                          <a:spcPct val="107000"/>
                        </a:lnSpc>
                        <a:spcBef>
                          <a:spcPts val="0"/>
                        </a:spcBef>
                        <a:spcAft>
                          <a:spcPts val="0"/>
                        </a:spcAft>
                        <a:tabLst>
                          <a:tab pos="809625" algn="l"/>
                        </a:tabLst>
                      </a:pPr>
                      <a:r>
                        <a:rPr lang="en-US" sz="1300" dirty="0">
                          <a:effectLst/>
                        </a:rPr>
                        <a:t>Restaurants</a:t>
                      </a:r>
                      <a:endParaRPr lang="en-US" sz="800" dirty="0">
                        <a:effectLst/>
                        <a:latin typeface="Calibri"/>
                        <a:ea typeface="Calibri"/>
                        <a:cs typeface="Arial"/>
                      </a:endParaRPr>
                    </a:p>
                  </a:txBody>
                  <a:tcPr marL="48194" marR="48194" marT="0" marB="0"/>
                </a:tc>
              </a:tr>
            </a:tbl>
          </a:graphicData>
        </a:graphic>
      </p:graphicFrame>
    </p:spTree>
    <p:extLst>
      <p:ext uri="{BB962C8B-B14F-4D97-AF65-F5344CB8AC3E}">
        <p14:creationId xmlns:p14="http://schemas.microsoft.com/office/powerpoint/2010/main" val="2078556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3.5 </a:t>
            </a:r>
            <a:r>
              <a:rPr lang="en-US" dirty="0"/>
              <a:t>Hierarchical view </a:t>
            </a:r>
            <a:r>
              <a:rPr lang="en-US" dirty="0" smtClean="0"/>
              <a:t>for making favorites: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418567"/>
              </p:ext>
            </p:extLst>
          </p:nvPr>
        </p:nvGraphicFramePr>
        <p:xfrm>
          <a:off x="990600" y="1828800"/>
          <a:ext cx="7315201" cy="5029199"/>
        </p:xfrm>
        <a:graphic>
          <a:graphicData uri="http://schemas.openxmlformats.org/drawingml/2006/table">
            <a:tbl>
              <a:tblPr firstRow="1" firstCol="1" bandRow="1">
                <a:tableStyleId>{5C22544A-7EE6-4342-B048-85BDC9FD1C3A}</a:tableStyleId>
              </a:tblPr>
              <a:tblGrid>
                <a:gridCol w="736083"/>
                <a:gridCol w="1592480"/>
                <a:gridCol w="2228448"/>
                <a:gridCol w="2758190"/>
              </a:tblGrid>
              <a:tr h="528493">
                <a:tc>
                  <a:txBody>
                    <a:bodyPr/>
                    <a:lstStyle/>
                    <a:p>
                      <a:pPr marL="0" marR="0" algn="just">
                        <a:lnSpc>
                          <a:spcPct val="107000"/>
                        </a:lnSpc>
                        <a:spcBef>
                          <a:spcPts val="0"/>
                        </a:spcBef>
                        <a:spcAft>
                          <a:spcPts val="0"/>
                        </a:spcAft>
                        <a:tabLst>
                          <a:tab pos="809625" algn="l"/>
                        </a:tabLst>
                      </a:pPr>
                      <a:r>
                        <a:rPr lang="en-US" sz="1300">
                          <a:effectLst/>
                        </a:rPr>
                        <a:t>Task        </a:t>
                      </a:r>
                      <a:endParaRPr lang="en-US" sz="800">
                        <a:effectLst/>
                      </a:endParaRPr>
                    </a:p>
                    <a:p>
                      <a:pPr marL="0" marR="0" algn="just">
                        <a:lnSpc>
                          <a:spcPct val="107000"/>
                        </a:lnSpc>
                        <a:spcBef>
                          <a:spcPts val="0"/>
                        </a:spcBef>
                        <a:spcAft>
                          <a:spcPts val="0"/>
                        </a:spcAft>
                        <a:tabLst>
                          <a:tab pos="809625" algn="l"/>
                        </a:tabLst>
                      </a:pPr>
                      <a:r>
                        <a:rPr lang="en-US" sz="1300">
                          <a:effectLst/>
                        </a:rPr>
                        <a:t>   #</a:t>
                      </a:r>
                      <a:endParaRPr lang="en-US" sz="800">
                        <a:effectLst/>
                        <a:latin typeface="Calibri"/>
                        <a:ea typeface="Calibri"/>
                        <a:cs typeface="Arial"/>
                      </a:endParaRPr>
                    </a:p>
                  </a:txBody>
                  <a:tcPr marL="51283" marR="51283" marT="0" marB="0"/>
                </a:tc>
                <a:tc>
                  <a:txBody>
                    <a:bodyPr/>
                    <a:lstStyle/>
                    <a:p>
                      <a:pPr marL="0" marR="0" algn="just">
                        <a:lnSpc>
                          <a:spcPct val="107000"/>
                        </a:lnSpc>
                        <a:spcBef>
                          <a:spcPts val="0"/>
                        </a:spcBef>
                        <a:spcAft>
                          <a:spcPts val="0"/>
                        </a:spcAft>
                        <a:tabLst>
                          <a:tab pos="809625" algn="l"/>
                        </a:tabLst>
                      </a:pPr>
                      <a:r>
                        <a:rPr lang="en-US" sz="1300">
                          <a:effectLst/>
                        </a:rPr>
                        <a:t>Task</a:t>
                      </a:r>
                      <a:endParaRPr lang="en-US" sz="800">
                        <a:effectLst/>
                        <a:latin typeface="Calibri"/>
                        <a:ea typeface="Calibri"/>
                        <a:cs typeface="Arial"/>
                      </a:endParaRPr>
                    </a:p>
                  </a:txBody>
                  <a:tcPr marL="51283" marR="51283" marT="0" marB="0"/>
                </a:tc>
                <a:tc>
                  <a:txBody>
                    <a:bodyPr/>
                    <a:lstStyle/>
                    <a:p>
                      <a:pPr marL="0" marR="0" algn="just">
                        <a:lnSpc>
                          <a:spcPct val="107000"/>
                        </a:lnSpc>
                        <a:spcBef>
                          <a:spcPts val="0"/>
                        </a:spcBef>
                        <a:spcAft>
                          <a:spcPts val="0"/>
                        </a:spcAft>
                        <a:tabLst>
                          <a:tab pos="809625" algn="l"/>
                        </a:tabLst>
                      </a:pPr>
                      <a:r>
                        <a:rPr lang="en-US" sz="1300">
                          <a:effectLst/>
                        </a:rPr>
                        <a:t>output</a:t>
                      </a:r>
                      <a:endParaRPr lang="en-US" sz="800">
                        <a:effectLst/>
                        <a:latin typeface="Calibri"/>
                        <a:ea typeface="Calibri"/>
                        <a:cs typeface="Arial"/>
                      </a:endParaRPr>
                    </a:p>
                  </a:txBody>
                  <a:tcPr marL="51283" marR="51283" marT="0" marB="0"/>
                </a:tc>
                <a:tc>
                  <a:txBody>
                    <a:bodyPr/>
                    <a:lstStyle/>
                    <a:p>
                      <a:pPr marL="0" marR="0" algn="just">
                        <a:lnSpc>
                          <a:spcPct val="107000"/>
                        </a:lnSpc>
                        <a:spcBef>
                          <a:spcPts val="0"/>
                        </a:spcBef>
                        <a:spcAft>
                          <a:spcPts val="0"/>
                        </a:spcAft>
                        <a:tabLst>
                          <a:tab pos="809625" algn="l"/>
                        </a:tabLst>
                      </a:pPr>
                      <a:r>
                        <a:rPr lang="en-US" sz="1300">
                          <a:effectLst/>
                        </a:rPr>
                        <a:t>Input</a:t>
                      </a:r>
                      <a:endParaRPr lang="en-US" sz="800">
                        <a:effectLst/>
                        <a:latin typeface="Calibri"/>
                        <a:ea typeface="Calibri"/>
                        <a:cs typeface="Arial"/>
                      </a:endParaRPr>
                    </a:p>
                  </a:txBody>
                  <a:tcPr marL="51283" marR="51283" marT="0" marB="0"/>
                </a:tc>
              </a:tr>
              <a:tr h="528493">
                <a:tc>
                  <a:txBody>
                    <a:bodyPr/>
                    <a:lstStyle/>
                    <a:p>
                      <a:pPr marL="0" marR="0" algn="ctr">
                        <a:lnSpc>
                          <a:spcPct val="107000"/>
                        </a:lnSpc>
                        <a:spcBef>
                          <a:spcPts val="0"/>
                        </a:spcBef>
                        <a:spcAft>
                          <a:spcPts val="0"/>
                        </a:spcAft>
                        <a:tabLst>
                          <a:tab pos="809625" algn="l"/>
                        </a:tabLst>
                      </a:pPr>
                      <a:r>
                        <a:rPr lang="en-US" sz="1300">
                          <a:effectLst/>
                        </a:rPr>
                        <a:t>1</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Start Aller Loin</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Welcome screen</a:t>
                      </a:r>
                      <a:endParaRPr lang="en-US" sz="800">
                        <a:effectLst/>
                        <a:latin typeface="Calibri"/>
                        <a:ea typeface="Calibri"/>
                        <a:cs typeface="Arial"/>
                      </a:endParaRPr>
                    </a:p>
                  </a:txBody>
                  <a:tcPr marL="51283" marR="51283" marT="0" marB="0"/>
                </a:tc>
                <a:tc>
                  <a:txBody>
                    <a:bodyPr/>
                    <a:lstStyle/>
                    <a:p>
                      <a:pPr marL="0" marR="0" algn="just">
                        <a:lnSpc>
                          <a:spcPct val="107000"/>
                        </a:lnSpc>
                        <a:spcBef>
                          <a:spcPts val="0"/>
                        </a:spcBef>
                        <a:spcAft>
                          <a:spcPts val="0"/>
                        </a:spcAft>
                        <a:tabLst>
                          <a:tab pos="809625" algn="l"/>
                        </a:tabLst>
                      </a:pPr>
                      <a:r>
                        <a:rPr lang="en-US" sz="1300">
                          <a:effectLst/>
                        </a:rPr>
                        <a:t>-</a:t>
                      </a:r>
                      <a:endParaRPr lang="en-US" sz="800">
                        <a:effectLst/>
                        <a:latin typeface="Calibri"/>
                        <a:ea typeface="Calibri"/>
                        <a:cs typeface="Arial"/>
                      </a:endParaRPr>
                    </a:p>
                  </a:txBody>
                  <a:tcPr marL="51283" marR="51283" marT="0" marB="0"/>
                </a:tc>
              </a:tr>
              <a:tr h="792738">
                <a:tc>
                  <a:txBody>
                    <a:bodyPr/>
                    <a:lstStyle/>
                    <a:p>
                      <a:pPr marL="0" marR="0" algn="ctr">
                        <a:lnSpc>
                          <a:spcPct val="107000"/>
                        </a:lnSpc>
                        <a:spcBef>
                          <a:spcPts val="0"/>
                        </a:spcBef>
                        <a:spcAft>
                          <a:spcPts val="0"/>
                        </a:spcAft>
                        <a:tabLst>
                          <a:tab pos="809625" algn="l"/>
                        </a:tabLst>
                      </a:pPr>
                      <a:r>
                        <a:rPr lang="en-US" sz="1300">
                          <a:effectLst/>
                        </a:rPr>
                        <a:t>2</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Enter</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Home page</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Click enter button</a:t>
                      </a:r>
                      <a:endParaRPr lang="en-US" sz="800">
                        <a:effectLst/>
                        <a:latin typeface="Calibri"/>
                        <a:ea typeface="Calibri"/>
                        <a:cs typeface="Arial"/>
                      </a:endParaRPr>
                    </a:p>
                  </a:txBody>
                  <a:tcPr marL="51283" marR="51283" marT="0" marB="0"/>
                </a:tc>
              </a:tr>
              <a:tr h="792738">
                <a:tc>
                  <a:txBody>
                    <a:bodyPr/>
                    <a:lstStyle/>
                    <a:p>
                      <a:pPr marL="0" marR="0" algn="ctr">
                        <a:lnSpc>
                          <a:spcPct val="107000"/>
                        </a:lnSpc>
                        <a:spcBef>
                          <a:spcPts val="0"/>
                        </a:spcBef>
                        <a:spcAft>
                          <a:spcPts val="0"/>
                        </a:spcAft>
                        <a:tabLst>
                          <a:tab pos="809625" algn="l"/>
                        </a:tabLst>
                      </a:pPr>
                      <a:r>
                        <a:rPr lang="en-US" sz="1300">
                          <a:effectLst/>
                        </a:rPr>
                        <a:t>3</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Surf</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Combo box</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Click surf button</a:t>
                      </a:r>
                      <a:endParaRPr lang="en-US" sz="800">
                        <a:effectLst/>
                        <a:latin typeface="Calibri"/>
                        <a:ea typeface="Calibri"/>
                        <a:cs typeface="Arial"/>
                      </a:endParaRPr>
                    </a:p>
                  </a:txBody>
                  <a:tcPr marL="51283" marR="51283" marT="0" marB="0"/>
                </a:tc>
              </a:tr>
              <a:tr h="1056985">
                <a:tc>
                  <a:txBody>
                    <a:bodyPr/>
                    <a:lstStyle/>
                    <a:p>
                      <a:pPr marL="0" marR="0" algn="ctr">
                        <a:lnSpc>
                          <a:spcPct val="107000"/>
                        </a:lnSpc>
                        <a:spcBef>
                          <a:spcPts val="0"/>
                        </a:spcBef>
                        <a:spcAft>
                          <a:spcPts val="0"/>
                        </a:spcAft>
                        <a:tabLst>
                          <a:tab pos="809625" algn="l"/>
                        </a:tabLst>
                      </a:pPr>
                      <a:r>
                        <a:rPr lang="en-US" sz="1300">
                          <a:effectLst/>
                        </a:rPr>
                        <a:t>4</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Continent select</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List of countries</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Click combo box menu</a:t>
                      </a:r>
                      <a:endParaRPr lang="en-US" sz="800">
                        <a:effectLst/>
                        <a:latin typeface="Calibri"/>
                        <a:ea typeface="Calibri"/>
                        <a:cs typeface="Arial"/>
                      </a:endParaRPr>
                    </a:p>
                  </a:txBody>
                  <a:tcPr marL="51283" marR="51283" marT="0" marB="0"/>
                </a:tc>
              </a:tr>
              <a:tr h="792738">
                <a:tc>
                  <a:txBody>
                    <a:bodyPr/>
                    <a:lstStyle/>
                    <a:p>
                      <a:pPr marL="0" marR="0" algn="ctr">
                        <a:lnSpc>
                          <a:spcPct val="107000"/>
                        </a:lnSpc>
                        <a:spcBef>
                          <a:spcPts val="0"/>
                        </a:spcBef>
                        <a:spcAft>
                          <a:spcPts val="0"/>
                        </a:spcAft>
                        <a:tabLst>
                          <a:tab pos="809625" algn="l"/>
                        </a:tabLst>
                      </a:pPr>
                      <a:r>
                        <a:rPr lang="en-US" sz="1300">
                          <a:effectLst/>
                        </a:rPr>
                        <a:t>5</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Country select</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Country description</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Click on a country</a:t>
                      </a:r>
                      <a:endParaRPr lang="en-US" sz="800">
                        <a:effectLst/>
                        <a:latin typeface="Calibri"/>
                        <a:ea typeface="Calibri"/>
                        <a:cs typeface="Arial"/>
                      </a:endParaRPr>
                    </a:p>
                  </a:txBody>
                  <a:tcPr marL="51283" marR="51283" marT="0" marB="0"/>
                </a:tc>
              </a:tr>
              <a:tr h="537014">
                <a:tc>
                  <a:txBody>
                    <a:bodyPr/>
                    <a:lstStyle/>
                    <a:p>
                      <a:pPr marL="0" marR="0" algn="ctr">
                        <a:lnSpc>
                          <a:spcPct val="107000"/>
                        </a:lnSpc>
                        <a:spcBef>
                          <a:spcPts val="0"/>
                        </a:spcBef>
                        <a:spcAft>
                          <a:spcPts val="0"/>
                        </a:spcAft>
                        <a:tabLst>
                          <a:tab pos="809625" algn="l"/>
                        </a:tabLst>
                      </a:pPr>
                      <a:r>
                        <a:rPr lang="en-US" sz="1300">
                          <a:effectLst/>
                        </a:rPr>
                        <a:t>6</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Favorite</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a:effectLst/>
                        </a:rPr>
                        <a:t>Adds country to favorites</a:t>
                      </a:r>
                      <a:endParaRPr lang="en-US" sz="800">
                        <a:effectLst/>
                        <a:latin typeface="Calibri"/>
                        <a:ea typeface="Calibri"/>
                        <a:cs typeface="Arial"/>
                      </a:endParaRPr>
                    </a:p>
                  </a:txBody>
                  <a:tcPr marL="51283" marR="51283" marT="0" marB="0"/>
                </a:tc>
                <a:tc>
                  <a:txBody>
                    <a:bodyPr/>
                    <a:lstStyle/>
                    <a:p>
                      <a:pPr marL="0" marR="0" algn="ctr">
                        <a:lnSpc>
                          <a:spcPct val="107000"/>
                        </a:lnSpc>
                        <a:spcBef>
                          <a:spcPts val="0"/>
                        </a:spcBef>
                        <a:spcAft>
                          <a:spcPts val="0"/>
                        </a:spcAft>
                        <a:tabLst>
                          <a:tab pos="809625" algn="l"/>
                        </a:tabLst>
                      </a:pPr>
                      <a:r>
                        <a:rPr lang="en-US" sz="1300" dirty="0">
                          <a:effectLst/>
                        </a:rPr>
                        <a:t>Press favorite button</a:t>
                      </a:r>
                      <a:endParaRPr lang="en-US" sz="800" dirty="0">
                        <a:effectLst/>
                        <a:latin typeface="Calibri"/>
                        <a:ea typeface="Calibri"/>
                        <a:cs typeface="Arial"/>
                      </a:endParaRPr>
                    </a:p>
                  </a:txBody>
                  <a:tcPr marL="51283" marR="51283" marT="0" marB="0"/>
                </a:tc>
              </a:tr>
            </a:tbl>
          </a:graphicData>
        </a:graphic>
      </p:graphicFrame>
    </p:spTree>
    <p:extLst>
      <p:ext uri="{BB962C8B-B14F-4D97-AF65-F5344CB8AC3E}">
        <p14:creationId xmlns:p14="http://schemas.microsoft.com/office/powerpoint/2010/main" val="1959784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3.6 </a:t>
            </a:r>
            <a:r>
              <a:rPr lang="en-US" dirty="0"/>
              <a:t>Hierarchical view for </a:t>
            </a:r>
            <a:r>
              <a:rPr lang="en-US" dirty="0" smtClean="0"/>
              <a:t>sign in/out: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2336123"/>
              </p:ext>
            </p:extLst>
          </p:nvPr>
        </p:nvGraphicFramePr>
        <p:xfrm>
          <a:off x="685800" y="1905000"/>
          <a:ext cx="8077201" cy="4724400"/>
        </p:xfrm>
        <a:graphic>
          <a:graphicData uri="http://schemas.openxmlformats.org/drawingml/2006/table">
            <a:tbl>
              <a:tblPr firstRow="1" firstCol="1" bandRow="1">
                <a:tableStyleId>{5C22544A-7EE6-4342-B048-85BDC9FD1C3A}</a:tableStyleId>
              </a:tblPr>
              <a:tblGrid>
                <a:gridCol w="598630"/>
                <a:gridCol w="1693210"/>
                <a:gridCol w="1449597"/>
                <a:gridCol w="2316464"/>
                <a:gridCol w="2019300"/>
              </a:tblGrid>
              <a:tr h="1075668">
                <a:tc>
                  <a:txBody>
                    <a:bodyPr/>
                    <a:lstStyle/>
                    <a:p>
                      <a:pPr marL="0" marR="0">
                        <a:lnSpc>
                          <a:spcPct val="107000"/>
                        </a:lnSpc>
                        <a:spcBef>
                          <a:spcPts val="0"/>
                        </a:spcBef>
                        <a:spcAft>
                          <a:spcPts val="0"/>
                        </a:spcAft>
                        <a:tabLst>
                          <a:tab pos="809625" algn="l"/>
                        </a:tabLst>
                      </a:pPr>
                      <a:r>
                        <a:rPr lang="en-US" sz="1800">
                          <a:effectLst/>
                        </a:rPr>
                        <a:t>Task        </a:t>
                      </a:r>
                      <a:endParaRPr lang="en-US" sz="1100">
                        <a:effectLst/>
                      </a:endParaRPr>
                    </a:p>
                    <a:p>
                      <a:pPr marL="0" marR="0">
                        <a:lnSpc>
                          <a:spcPct val="107000"/>
                        </a:lnSpc>
                        <a:spcBef>
                          <a:spcPts val="0"/>
                        </a:spcBef>
                        <a:spcAft>
                          <a:spcPts val="0"/>
                        </a:spcAft>
                        <a:tabLst>
                          <a:tab pos="809625" algn="l"/>
                        </a:tabLst>
                      </a:pPr>
                      <a:r>
                        <a:rPr lang="en-US" sz="1800">
                          <a:effectLst/>
                        </a:rPr>
                        <a:t>   #</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Task</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output</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Input</a:t>
                      </a:r>
                      <a:endParaRPr lang="en-US" sz="1100">
                        <a:effectLst/>
                        <a:latin typeface="Calibri"/>
                        <a:ea typeface="Calibri"/>
                        <a:cs typeface="Arial"/>
                      </a:endParaRPr>
                    </a:p>
                  </a:txBody>
                  <a:tcPr marL="68377" marR="68377" marT="0" marB="0"/>
                </a:tc>
                <a:tc>
                  <a:txBody>
                    <a:bodyPr/>
                    <a:lstStyle/>
                    <a:p>
                      <a:pPr marL="0" marR="0">
                        <a:lnSpc>
                          <a:spcPct val="107000"/>
                        </a:lnSpc>
                        <a:spcBef>
                          <a:spcPts val="0"/>
                        </a:spcBef>
                        <a:spcAft>
                          <a:spcPts val="0"/>
                        </a:spcAft>
                        <a:tabLst>
                          <a:tab pos="809625" algn="l"/>
                        </a:tabLst>
                      </a:pPr>
                      <a:r>
                        <a:rPr lang="en-US" sz="1800">
                          <a:effectLst/>
                        </a:rPr>
                        <a:t>Comments</a:t>
                      </a:r>
                      <a:endParaRPr lang="en-US" sz="1100">
                        <a:effectLst/>
                        <a:latin typeface="Calibri"/>
                        <a:ea typeface="Calibri"/>
                        <a:cs typeface="Arial"/>
                      </a:endParaRPr>
                    </a:p>
                  </a:txBody>
                  <a:tcPr marL="68377" marR="68377" marT="0" marB="0"/>
                </a:tc>
              </a:tr>
              <a:tr h="725720">
                <a:tc>
                  <a:txBody>
                    <a:bodyPr/>
                    <a:lstStyle/>
                    <a:p>
                      <a:pPr marL="0" marR="0" algn="ctr">
                        <a:lnSpc>
                          <a:spcPct val="107000"/>
                        </a:lnSpc>
                        <a:spcBef>
                          <a:spcPts val="0"/>
                        </a:spcBef>
                        <a:spcAft>
                          <a:spcPts val="0"/>
                        </a:spcAft>
                        <a:tabLst>
                          <a:tab pos="809625" algn="l"/>
                        </a:tabLst>
                      </a:pPr>
                      <a:r>
                        <a:rPr lang="en-US" sz="1800">
                          <a:effectLst/>
                        </a:rPr>
                        <a:t>1</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Start Aller Loin</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Welcome screen</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a:t>
                      </a:r>
                      <a:endParaRPr lang="en-US" sz="1100">
                        <a:effectLst/>
                        <a:latin typeface="Calibri"/>
                        <a:ea typeface="Calibri"/>
                        <a:cs typeface="Arial"/>
                      </a:endParaRPr>
                    </a:p>
                  </a:txBody>
                  <a:tcPr marL="68377" marR="68377" marT="0" marB="0"/>
                </a:tc>
              </a:tr>
              <a:tr h="1088580">
                <a:tc>
                  <a:txBody>
                    <a:bodyPr/>
                    <a:lstStyle/>
                    <a:p>
                      <a:pPr marL="0" marR="0" algn="ctr">
                        <a:lnSpc>
                          <a:spcPct val="107000"/>
                        </a:lnSpc>
                        <a:spcBef>
                          <a:spcPts val="0"/>
                        </a:spcBef>
                        <a:spcAft>
                          <a:spcPts val="0"/>
                        </a:spcAft>
                        <a:tabLst>
                          <a:tab pos="809625" algn="l"/>
                        </a:tabLst>
                      </a:pPr>
                      <a:r>
                        <a:rPr lang="en-US" sz="1800">
                          <a:effectLst/>
                        </a:rPr>
                        <a:t>2</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Enter</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Home page</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dirty="0">
                          <a:effectLst/>
                        </a:rPr>
                        <a:t>Click enter button</a:t>
                      </a:r>
                      <a:endParaRPr lang="en-US" sz="1100" dirty="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dirty="0">
                          <a:effectLst/>
                        </a:rPr>
                        <a:t>-</a:t>
                      </a:r>
                      <a:endParaRPr lang="en-US" sz="1100" dirty="0">
                        <a:effectLst/>
                        <a:latin typeface="Calibri"/>
                        <a:ea typeface="Calibri"/>
                        <a:cs typeface="Arial"/>
                      </a:endParaRPr>
                    </a:p>
                  </a:txBody>
                  <a:tcPr marL="68377" marR="68377" marT="0" marB="0"/>
                </a:tc>
              </a:tr>
              <a:tr h="1834432">
                <a:tc>
                  <a:txBody>
                    <a:bodyPr/>
                    <a:lstStyle/>
                    <a:p>
                      <a:pPr marL="0" marR="0" algn="ctr">
                        <a:lnSpc>
                          <a:spcPct val="107000"/>
                        </a:lnSpc>
                        <a:spcBef>
                          <a:spcPts val="0"/>
                        </a:spcBef>
                        <a:spcAft>
                          <a:spcPts val="0"/>
                        </a:spcAft>
                        <a:tabLst>
                          <a:tab pos="809625" algn="l"/>
                        </a:tabLst>
                      </a:pPr>
                      <a:r>
                        <a:rPr lang="en-US" sz="1800">
                          <a:effectLst/>
                        </a:rPr>
                        <a:t>3</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Sign in or sign out</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Feedback for success or fail</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a:effectLst/>
                        </a:rPr>
                        <a:t>Write username and password and press sign in/press sign out</a:t>
                      </a:r>
                      <a:endParaRPr lang="en-US" sz="1100">
                        <a:effectLst/>
                        <a:latin typeface="Calibri"/>
                        <a:ea typeface="Calibri"/>
                        <a:cs typeface="Arial"/>
                      </a:endParaRPr>
                    </a:p>
                  </a:txBody>
                  <a:tcPr marL="68377" marR="68377" marT="0" marB="0"/>
                </a:tc>
                <a:tc>
                  <a:txBody>
                    <a:bodyPr/>
                    <a:lstStyle/>
                    <a:p>
                      <a:pPr marL="0" marR="0" algn="ctr">
                        <a:lnSpc>
                          <a:spcPct val="107000"/>
                        </a:lnSpc>
                        <a:spcBef>
                          <a:spcPts val="0"/>
                        </a:spcBef>
                        <a:spcAft>
                          <a:spcPts val="0"/>
                        </a:spcAft>
                        <a:tabLst>
                          <a:tab pos="809625" algn="l"/>
                        </a:tabLst>
                      </a:pPr>
                      <a:r>
                        <a:rPr lang="en-US" sz="1800" dirty="0">
                          <a:effectLst/>
                        </a:rPr>
                        <a:t>Username and password must be available in the database</a:t>
                      </a:r>
                      <a:endParaRPr lang="en-US" sz="1100" dirty="0">
                        <a:effectLst/>
                        <a:latin typeface="Calibri"/>
                        <a:ea typeface="Calibri"/>
                        <a:cs typeface="Arial"/>
                      </a:endParaRPr>
                    </a:p>
                  </a:txBody>
                  <a:tcPr marL="68377" marR="68377" marT="0" marB="0"/>
                </a:tc>
              </a:tr>
            </a:tbl>
          </a:graphicData>
        </a:graphic>
      </p:graphicFrame>
    </p:spTree>
    <p:extLst>
      <p:ext uri="{BB962C8B-B14F-4D97-AF65-F5344CB8AC3E}">
        <p14:creationId xmlns:p14="http://schemas.microsoft.com/office/powerpoint/2010/main" val="287819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3.7 </a:t>
            </a:r>
            <a:r>
              <a:rPr lang="en-US" dirty="0"/>
              <a:t>Hierarchical view for </a:t>
            </a:r>
            <a:r>
              <a:rPr lang="en-US" dirty="0" smtClean="0"/>
              <a:t>register: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7713348"/>
              </p:ext>
            </p:extLst>
          </p:nvPr>
        </p:nvGraphicFramePr>
        <p:xfrm>
          <a:off x="381000" y="1828800"/>
          <a:ext cx="8458200" cy="4343400"/>
        </p:xfrm>
        <a:graphic>
          <a:graphicData uri="http://schemas.openxmlformats.org/drawingml/2006/table">
            <a:tbl>
              <a:tblPr firstRow="1" firstCol="1" bandRow="1">
                <a:tableStyleId>{5C22544A-7EE6-4342-B048-85BDC9FD1C3A}</a:tableStyleId>
              </a:tblPr>
              <a:tblGrid>
                <a:gridCol w="641557"/>
                <a:gridCol w="1814629"/>
                <a:gridCol w="1553547"/>
                <a:gridCol w="2377071"/>
                <a:gridCol w="2071396"/>
              </a:tblGrid>
              <a:tr h="1349138">
                <a:tc>
                  <a:txBody>
                    <a:bodyPr/>
                    <a:lstStyle/>
                    <a:p>
                      <a:pPr marL="0" marR="0">
                        <a:lnSpc>
                          <a:spcPct val="107000"/>
                        </a:lnSpc>
                        <a:spcBef>
                          <a:spcPts val="0"/>
                        </a:spcBef>
                        <a:spcAft>
                          <a:spcPts val="0"/>
                        </a:spcAft>
                        <a:tabLst>
                          <a:tab pos="809625" algn="l"/>
                        </a:tabLst>
                      </a:pPr>
                      <a:r>
                        <a:rPr lang="en-US" sz="1800">
                          <a:effectLst/>
                        </a:rPr>
                        <a:t>Task        </a:t>
                      </a:r>
                      <a:endParaRPr lang="en-US" sz="1100">
                        <a:effectLst/>
                      </a:endParaRPr>
                    </a:p>
                    <a:p>
                      <a:pPr marL="0" marR="0">
                        <a:lnSpc>
                          <a:spcPct val="107000"/>
                        </a:lnSpc>
                        <a:spcBef>
                          <a:spcPts val="0"/>
                        </a:spcBef>
                        <a:spcAft>
                          <a:spcPts val="0"/>
                        </a:spcAft>
                        <a:tabLst>
                          <a:tab pos="809625" algn="l"/>
                        </a:tabLst>
                      </a:pPr>
                      <a:r>
                        <a:rPr lang="en-US" sz="1800">
                          <a:effectLst/>
                        </a:rPr>
                        <a:t>   #</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Task</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output</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Input</a:t>
                      </a:r>
                      <a:endParaRPr lang="en-US" sz="1100">
                        <a:effectLst/>
                        <a:latin typeface="Calibri"/>
                        <a:ea typeface="Calibri"/>
                        <a:cs typeface="Arial"/>
                      </a:endParaRPr>
                    </a:p>
                  </a:txBody>
                  <a:tcPr marL="68580" marR="68580" marT="0" marB="0"/>
                </a:tc>
                <a:tc>
                  <a:txBody>
                    <a:bodyPr/>
                    <a:lstStyle/>
                    <a:p>
                      <a:pPr marL="0" marR="0">
                        <a:lnSpc>
                          <a:spcPct val="107000"/>
                        </a:lnSpc>
                        <a:spcBef>
                          <a:spcPts val="0"/>
                        </a:spcBef>
                        <a:spcAft>
                          <a:spcPts val="0"/>
                        </a:spcAft>
                        <a:tabLst>
                          <a:tab pos="809625" algn="l"/>
                        </a:tabLst>
                      </a:pPr>
                      <a:r>
                        <a:rPr lang="en-US" sz="1800">
                          <a:effectLst/>
                        </a:rPr>
                        <a:t>Comments</a:t>
                      </a:r>
                      <a:endParaRPr lang="en-US" sz="1100">
                        <a:effectLst/>
                        <a:latin typeface="Calibri"/>
                        <a:ea typeface="Calibri"/>
                        <a:cs typeface="Arial"/>
                      </a:endParaRPr>
                    </a:p>
                  </a:txBody>
                  <a:tcPr marL="68580" marR="68580" marT="0" marB="0"/>
                </a:tc>
              </a:tr>
              <a:tr h="892677">
                <a:tc>
                  <a:txBody>
                    <a:bodyPr/>
                    <a:lstStyle/>
                    <a:p>
                      <a:pPr marL="0" marR="0" algn="ctr">
                        <a:lnSpc>
                          <a:spcPct val="107000"/>
                        </a:lnSpc>
                        <a:spcBef>
                          <a:spcPts val="0"/>
                        </a:spcBef>
                        <a:spcAft>
                          <a:spcPts val="0"/>
                        </a:spcAft>
                        <a:tabLst>
                          <a:tab pos="809625" algn="l"/>
                        </a:tabLst>
                      </a:pPr>
                      <a:r>
                        <a:rPr lang="en-US" sz="1800">
                          <a:effectLst/>
                        </a:rPr>
                        <a:t>1</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Start Aller Loin</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Welcome screen</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a:t>
                      </a:r>
                      <a:endParaRPr lang="en-US" sz="1100">
                        <a:effectLst/>
                        <a:latin typeface="Calibri"/>
                        <a:ea typeface="Calibri"/>
                        <a:cs typeface="Arial"/>
                      </a:endParaRPr>
                    </a:p>
                  </a:txBody>
                  <a:tcPr marL="68580" marR="68580" marT="0" marB="0"/>
                </a:tc>
              </a:tr>
              <a:tr h="656743">
                <a:tc>
                  <a:txBody>
                    <a:bodyPr/>
                    <a:lstStyle/>
                    <a:p>
                      <a:pPr marL="0" marR="0" algn="ctr">
                        <a:lnSpc>
                          <a:spcPct val="107000"/>
                        </a:lnSpc>
                        <a:spcBef>
                          <a:spcPts val="0"/>
                        </a:spcBef>
                        <a:spcAft>
                          <a:spcPts val="0"/>
                        </a:spcAft>
                        <a:tabLst>
                          <a:tab pos="809625" algn="l"/>
                        </a:tabLst>
                      </a:pPr>
                      <a:r>
                        <a:rPr lang="en-US" sz="1800">
                          <a:effectLst/>
                        </a:rPr>
                        <a:t>2</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Enter</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Home page</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Click enter button</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a:t>
                      </a:r>
                      <a:endParaRPr lang="en-US" sz="1100">
                        <a:effectLst/>
                        <a:latin typeface="Calibri"/>
                        <a:ea typeface="Calibri"/>
                        <a:cs typeface="Arial"/>
                      </a:endParaRPr>
                    </a:p>
                  </a:txBody>
                  <a:tcPr marL="68580" marR="68580" marT="0" marB="0"/>
                </a:tc>
              </a:tr>
              <a:tr h="1444842">
                <a:tc>
                  <a:txBody>
                    <a:bodyPr/>
                    <a:lstStyle/>
                    <a:p>
                      <a:pPr marL="0" marR="0" algn="ctr">
                        <a:lnSpc>
                          <a:spcPct val="107000"/>
                        </a:lnSpc>
                        <a:spcBef>
                          <a:spcPts val="0"/>
                        </a:spcBef>
                        <a:spcAft>
                          <a:spcPts val="0"/>
                        </a:spcAft>
                        <a:tabLst>
                          <a:tab pos="809625" algn="l"/>
                        </a:tabLst>
                      </a:pPr>
                      <a:r>
                        <a:rPr lang="en-US" sz="1800">
                          <a:effectLst/>
                        </a:rPr>
                        <a:t>3</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Register</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Feedback for success or fail</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Write username and password and press sign up</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dirty="0">
                          <a:effectLst/>
                        </a:rPr>
                        <a:t>Username and password will be added to the database</a:t>
                      </a:r>
                      <a:endParaRPr lang="en-US" sz="1100" dirty="0">
                        <a:effectLst/>
                        <a:latin typeface="Calibri"/>
                        <a:ea typeface="Calibri"/>
                        <a:cs typeface="Arial"/>
                      </a:endParaRPr>
                    </a:p>
                  </a:txBody>
                  <a:tcPr marL="68580" marR="68580" marT="0" marB="0"/>
                </a:tc>
              </a:tr>
            </a:tbl>
          </a:graphicData>
        </a:graphic>
      </p:graphicFrame>
    </p:spTree>
    <p:extLst>
      <p:ext uri="{BB962C8B-B14F-4D97-AF65-F5344CB8AC3E}">
        <p14:creationId xmlns:p14="http://schemas.microsoft.com/office/powerpoint/2010/main" val="3039729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3.8 </a:t>
            </a:r>
            <a:r>
              <a:rPr lang="en-US" dirty="0"/>
              <a:t>Hierarchical view for </a:t>
            </a:r>
            <a:r>
              <a:rPr lang="en-US" dirty="0" smtClean="0"/>
              <a:t>options: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52425468"/>
              </p:ext>
            </p:extLst>
          </p:nvPr>
        </p:nvGraphicFramePr>
        <p:xfrm>
          <a:off x="914400" y="1981198"/>
          <a:ext cx="6858000" cy="4572001"/>
        </p:xfrm>
        <a:graphic>
          <a:graphicData uri="http://schemas.openxmlformats.org/drawingml/2006/table">
            <a:tbl>
              <a:tblPr firstRow="1" firstCol="1" bandRow="1">
                <a:tableStyleId>{5C22544A-7EE6-4342-B048-85BDC9FD1C3A}</a:tableStyleId>
              </a:tblPr>
              <a:tblGrid>
                <a:gridCol w="839717"/>
                <a:gridCol w="2375118"/>
                <a:gridCol w="2033395"/>
                <a:gridCol w="1609770"/>
              </a:tblGrid>
              <a:tr h="1248613">
                <a:tc>
                  <a:txBody>
                    <a:bodyPr/>
                    <a:lstStyle/>
                    <a:p>
                      <a:pPr marL="0" marR="0">
                        <a:lnSpc>
                          <a:spcPct val="107000"/>
                        </a:lnSpc>
                        <a:spcBef>
                          <a:spcPts val="0"/>
                        </a:spcBef>
                        <a:spcAft>
                          <a:spcPts val="0"/>
                        </a:spcAft>
                        <a:tabLst>
                          <a:tab pos="809625" algn="l"/>
                        </a:tabLst>
                      </a:pPr>
                      <a:r>
                        <a:rPr lang="en-US" sz="1800">
                          <a:effectLst/>
                        </a:rPr>
                        <a:t>Task        </a:t>
                      </a:r>
                      <a:endParaRPr lang="en-US" sz="1100">
                        <a:effectLst/>
                      </a:endParaRPr>
                    </a:p>
                    <a:p>
                      <a:pPr marL="0" marR="0">
                        <a:lnSpc>
                          <a:spcPct val="107000"/>
                        </a:lnSpc>
                        <a:spcBef>
                          <a:spcPts val="0"/>
                        </a:spcBef>
                        <a:spcAft>
                          <a:spcPts val="0"/>
                        </a:spcAft>
                        <a:tabLst>
                          <a:tab pos="809625" algn="l"/>
                        </a:tabLst>
                      </a:pPr>
                      <a:r>
                        <a:rPr lang="en-US" sz="1800">
                          <a:effectLst/>
                        </a:rPr>
                        <a:t>   #</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Task</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output</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Input</a:t>
                      </a:r>
                      <a:endParaRPr lang="en-US" sz="1100">
                        <a:effectLst/>
                        <a:latin typeface="Calibri"/>
                        <a:ea typeface="Calibri"/>
                        <a:cs typeface="Arial"/>
                      </a:endParaRPr>
                    </a:p>
                  </a:txBody>
                  <a:tcPr marL="68580" marR="68580" marT="0" marB="0"/>
                </a:tc>
              </a:tr>
              <a:tr h="826162">
                <a:tc>
                  <a:txBody>
                    <a:bodyPr/>
                    <a:lstStyle/>
                    <a:p>
                      <a:pPr marL="0" marR="0" algn="ctr">
                        <a:lnSpc>
                          <a:spcPct val="107000"/>
                        </a:lnSpc>
                        <a:spcBef>
                          <a:spcPts val="0"/>
                        </a:spcBef>
                        <a:spcAft>
                          <a:spcPts val="0"/>
                        </a:spcAft>
                        <a:tabLst>
                          <a:tab pos="809625" algn="l"/>
                        </a:tabLst>
                      </a:pPr>
                      <a:r>
                        <a:rPr lang="en-US" sz="1800">
                          <a:effectLst/>
                        </a:rPr>
                        <a:t>1</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Start Aller Loin</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Welcome screen</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a:t>
                      </a:r>
                      <a:endParaRPr lang="en-US" sz="1100">
                        <a:effectLst/>
                        <a:latin typeface="Calibri"/>
                        <a:ea typeface="Calibri"/>
                        <a:cs typeface="Arial"/>
                      </a:endParaRPr>
                    </a:p>
                  </a:txBody>
                  <a:tcPr marL="68580" marR="68580" marT="0" marB="0"/>
                </a:tc>
              </a:tr>
              <a:tr h="1248613">
                <a:tc>
                  <a:txBody>
                    <a:bodyPr/>
                    <a:lstStyle/>
                    <a:p>
                      <a:pPr marL="0" marR="0" algn="ctr">
                        <a:lnSpc>
                          <a:spcPct val="107000"/>
                        </a:lnSpc>
                        <a:spcBef>
                          <a:spcPts val="0"/>
                        </a:spcBef>
                        <a:spcAft>
                          <a:spcPts val="0"/>
                        </a:spcAft>
                        <a:tabLst>
                          <a:tab pos="809625" algn="l"/>
                        </a:tabLst>
                      </a:pPr>
                      <a:r>
                        <a:rPr lang="en-US" sz="1800">
                          <a:effectLst/>
                        </a:rPr>
                        <a:t>2</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Enter</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Home page</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Click enter button</a:t>
                      </a:r>
                      <a:endParaRPr lang="en-US" sz="1100">
                        <a:effectLst/>
                        <a:latin typeface="Calibri"/>
                        <a:ea typeface="Calibri"/>
                        <a:cs typeface="Arial"/>
                      </a:endParaRPr>
                    </a:p>
                  </a:txBody>
                  <a:tcPr marL="68580" marR="68580" marT="0" marB="0"/>
                </a:tc>
              </a:tr>
              <a:tr h="1248613">
                <a:tc>
                  <a:txBody>
                    <a:bodyPr/>
                    <a:lstStyle/>
                    <a:p>
                      <a:pPr marL="0" marR="0" algn="ctr">
                        <a:lnSpc>
                          <a:spcPct val="107000"/>
                        </a:lnSpc>
                        <a:spcBef>
                          <a:spcPts val="0"/>
                        </a:spcBef>
                        <a:spcAft>
                          <a:spcPts val="0"/>
                        </a:spcAft>
                        <a:tabLst>
                          <a:tab pos="809625" algn="l"/>
                        </a:tabLst>
                      </a:pPr>
                      <a:r>
                        <a:rPr lang="en-US" sz="1800">
                          <a:effectLst/>
                        </a:rPr>
                        <a:t>3</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Options</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Options Menu</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dirty="0">
                          <a:effectLst/>
                        </a:rPr>
                        <a:t>Click Options Button</a:t>
                      </a:r>
                      <a:endParaRPr lang="en-US" sz="1100" dirty="0">
                        <a:effectLst/>
                        <a:latin typeface="Calibri"/>
                        <a:ea typeface="Calibri"/>
                        <a:cs typeface="Arial"/>
                      </a:endParaRPr>
                    </a:p>
                  </a:txBody>
                  <a:tcPr marL="68580" marR="68580" marT="0" marB="0"/>
                </a:tc>
              </a:tr>
            </a:tbl>
          </a:graphicData>
        </a:graphic>
      </p:graphicFrame>
    </p:spTree>
    <p:extLst>
      <p:ext uri="{BB962C8B-B14F-4D97-AF65-F5344CB8AC3E}">
        <p14:creationId xmlns:p14="http://schemas.microsoft.com/office/powerpoint/2010/main" val="3421406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Implementation</a:t>
            </a:r>
            <a:endParaRPr lang="en-US" dirty="0"/>
          </a:p>
        </p:txBody>
      </p:sp>
      <p:sp>
        <p:nvSpPr>
          <p:cNvPr id="3" name="Content Placeholder 2"/>
          <p:cNvSpPr>
            <a:spLocks noGrp="1"/>
          </p:cNvSpPr>
          <p:nvPr>
            <p:ph idx="1"/>
          </p:nvPr>
        </p:nvSpPr>
        <p:spPr/>
        <p:txBody>
          <a:bodyPr/>
          <a:lstStyle/>
          <a:p>
            <a:r>
              <a:rPr lang="en-US" dirty="0"/>
              <a:t>W</a:t>
            </a:r>
            <a:r>
              <a:rPr lang="en-US" dirty="0" smtClean="0"/>
              <a:t>e </a:t>
            </a:r>
            <a:r>
              <a:rPr lang="en-US" dirty="0"/>
              <a:t>developed this application </a:t>
            </a:r>
            <a:r>
              <a:rPr lang="en-US" dirty="0" smtClean="0"/>
              <a:t>using:</a:t>
            </a:r>
          </a:p>
          <a:p>
            <a:r>
              <a:rPr lang="en-US" dirty="0"/>
              <a:t> </a:t>
            </a:r>
            <a:r>
              <a:rPr lang="en-US" dirty="0" smtClean="0"/>
              <a:t>Microsoft </a:t>
            </a:r>
            <a:r>
              <a:rPr lang="en-US" dirty="0"/>
              <a:t>Visual Studios </a:t>
            </a:r>
            <a:r>
              <a:rPr lang="en-US" dirty="0" smtClean="0"/>
              <a:t>2010</a:t>
            </a:r>
          </a:p>
          <a:p>
            <a:r>
              <a:rPr lang="en-US" dirty="0"/>
              <a:t> </a:t>
            </a:r>
            <a:r>
              <a:rPr lang="en-US" dirty="0" smtClean="0"/>
              <a:t>Microsoft </a:t>
            </a:r>
            <a:r>
              <a:rPr lang="en-US" dirty="0"/>
              <a:t>SQL server management studio 2008 </a:t>
            </a:r>
            <a:r>
              <a:rPr lang="en-US" dirty="0" smtClean="0"/>
              <a:t>R2</a:t>
            </a:r>
          </a:p>
          <a:p>
            <a:r>
              <a:rPr lang="en-US" dirty="0" smtClean="0"/>
              <a:t> </a:t>
            </a:r>
            <a:r>
              <a:rPr lang="en-US" dirty="0"/>
              <a:t>A</a:t>
            </a:r>
            <a:r>
              <a:rPr lang="en-US" dirty="0" smtClean="0"/>
              <a:t>nd </a:t>
            </a:r>
            <a:r>
              <a:rPr lang="en-US" dirty="0"/>
              <a:t>we used the VB.NET language</a:t>
            </a:r>
            <a:r>
              <a:rPr lang="en-US" dirty="0" smtClean="0"/>
              <a:t>.</a:t>
            </a:r>
            <a:endParaRPr lang="en-US" dirty="0"/>
          </a:p>
        </p:txBody>
      </p:sp>
    </p:spTree>
    <p:extLst>
      <p:ext uri="{BB962C8B-B14F-4D97-AF65-F5344CB8AC3E}">
        <p14:creationId xmlns:p14="http://schemas.microsoft.com/office/powerpoint/2010/main" val="37469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Tutorial:</a:t>
            </a:r>
            <a:endParaRPr lang="en-US" dirty="0"/>
          </a:p>
        </p:txBody>
      </p:sp>
      <p:pic>
        <p:nvPicPr>
          <p:cNvPr id="4" name="tut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14400" y="1905000"/>
            <a:ext cx="5659438" cy="4492777"/>
          </a:xfrm>
        </p:spPr>
      </p:pic>
    </p:spTree>
    <p:extLst>
      <p:ext uri="{BB962C8B-B14F-4D97-AF65-F5344CB8AC3E}">
        <p14:creationId xmlns:p14="http://schemas.microsoft.com/office/powerpoint/2010/main" val="41047035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t>
            </a:r>
            <a:r>
              <a:rPr lang="en-US" dirty="0" smtClean="0"/>
              <a:t>. Design </a:t>
            </a:r>
            <a:endParaRPr lang="en-US" dirty="0"/>
          </a:p>
        </p:txBody>
      </p:sp>
      <p:sp>
        <p:nvSpPr>
          <p:cNvPr id="3" name="Content Placeholder 2"/>
          <p:cNvSpPr>
            <a:spLocks noGrp="1"/>
          </p:cNvSpPr>
          <p:nvPr>
            <p:ph idx="1"/>
          </p:nvPr>
        </p:nvSpPr>
        <p:spPr>
          <a:xfrm>
            <a:off x="457200" y="1935480"/>
            <a:ext cx="8686800" cy="4922520"/>
          </a:xfrm>
        </p:spPr>
        <p:txBody>
          <a:bodyPr/>
          <a:lstStyle/>
          <a:p>
            <a:r>
              <a:rPr lang="en-US" dirty="0"/>
              <a:t>This section discusses about the design of our application, laying out the forms/pages, and dissecting every little detail about every page. </a:t>
            </a:r>
            <a:endParaRPr lang="en-US" dirty="0" smtClean="0"/>
          </a:p>
          <a:p>
            <a:r>
              <a:rPr lang="en-US" dirty="0" smtClean="0"/>
              <a:t>This is the icon of “Aller  Loin”:</a:t>
            </a:r>
            <a:endParaRPr lang="en-US" dirty="0"/>
          </a:p>
        </p:txBody>
      </p:sp>
      <p:pic>
        <p:nvPicPr>
          <p:cNvPr id="2050" name="Picture 2" descr="C:\Users\Hp\Desktop\Karakib\1398723455_eart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981" y="3952008"/>
            <a:ext cx="2524992" cy="252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970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t>
            </a:r>
            <a:r>
              <a:rPr lang="en-US" dirty="0" smtClean="0"/>
              <a:t>.1 Welcome Screen:</a:t>
            </a:r>
            <a:endParaRPr lang="en-US" dirty="0"/>
          </a:p>
        </p:txBody>
      </p:sp>
      <p:sp>
        <p:nvSpPr>
          <p:cNvPr id="3" name="Content Placeholder 2"/>
          <p:cNvSpPr>
            <a:spLocks noGrp="1"/>
          </p:cNvSpPr>
          <p:nvPr>
            <p:ph idx="1"/>
          </p:nvPr>
        </p:nvSpPr>
        <p:spPr/>
        <p:txBody>
          <a:bodyPr/>
          <a:lstStyle/>
          <a:p>
            <a:r>
              <a:rPr lang="en-US" dirty="0"/>
              <a:t>In this page you can sign in, register or simply skip it and go to the main.          </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279073" y="2895600"/>
            <a:ext cx="3733800" cy="3429000"/>
          </a:xfrm>
          <a:prstGeom prst="rect">
            <a:avLst/>
          </a:prstGeom>
        </p:spPr>
      </p:pic>
    </p:spTree>
    <p:extLst>
      <p:ext uri="{BB962C8B-B14F-4D97-AF65-F5344CB8AC3E}">
        <p14:creationId xmlns:p14="http://schemas.microsoft.com/office/powerpoint/2010/main" val="737656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Table of content		</a:t>
            </a:r>
            <a:endParaRPr lang="en-US" dirty="0"/>
          </a:p>
        </p:txBody>
      </p:sp>
      <p:sp>
        <p:nvSpPr>
          <p:cNvPr id="4" name="Content Placeholder 3"/>
          <p:cNvSpPr>
            <a:spLocks noGrp="1"/>
          </p:cNvSpPr>
          <p:nvPr>
            <p:ph idx="1"/>
          </p:nvPr>
        </p:nvSpPr>
        <p:spPr/>
        <p:txBody>
          <a:bodyPr>
            <a:normAutofit lnSpcReduction="10000"/>
          </a:bodyPr>
          <a:lstStyle/>
          <a:p>
            <a:pPr>
              <a:buFont typeface="Wingdings" pitchFamily="2" charset="2"/>
              <a:buChar char="ü"/>
            </a:pPr>
            <a:r>
              <a:rPr lang="en-US" dirty="0" smtClean="0"/>
              <a:t>Introduction</a:t>
            </a:r>
          </a:p>
          <a:p>
            <a:pPr>
              <a:buFont typeface="Wingdings" pitchFamily="2" charset="2"/>
              <a:buChar char="ü"/>
            </a:pPr>
            <a:r>
              <a:rPr lang="en-US" dirty="0" smtClean="0"/>
              <a:t>Aim</a:t>
            </a:r>
          </a:p>
          <a:p>
            <a:pPr>
              <a:buFont typeface="Wingdings" pitchFamily="2" charset="2"/>
              <a:buChar char="ü"/>
            </a:pPr>
            <a:r>
              <a:rPr lang="en-US" dirty="0" smtClean="0"/>
              <a:t>User Analysis</a:t>
            </a:r>
          </a:p>
          <a:p>
            <a:pPr>
              <a:buFont typeface="Wingdings" pitchFamily="2" charset="2"/>
              <a:buChar char="ü"/>
            </a:pPr>
            <a:r>
              <a:rPr lang="en-US" dirty="0" smtClean="0"/>
              <a:t>Users</a:t>
            </a:r>
          </a:p>
          <a:p>
            <a:pPr>
              <a:buFont typeface="Wingdings" pitchFamily="2" charset="2"/>
              <a:buChar char="ü"/>
            </a:pPr>
            <a:r>
              <a:rPr lang="en-US" dirty="0" smtClean="0"/>
              <a:t>Tasks Analysis</a:t>
            </a:r>
          </a:p>
          <a:p>
            <a:pPr>
              <a:buFont typeface="Wingdings" pitchFamily="2" charset="2"/>
              <a:buChar char="ü"/>
            </a:pPr>
            <a:r>
              <a:rPr lang="en-US" dirty="0" smtClean="0"/>
              <a:t>Implementation</a:t>
            </a:r>
          </a:p>
          <a:p>
            <a:pPr>
              <a:buFont typeface="Wingdings" pitchFamily="2" charset="2"/>
              <a:buChar char="ü"/>
            </a:pPr>
            <a:r>
              <a:rPr lang="en-US" dirty="0" smtClean="0"/>
              <a:t>Tutorial</a:t>
            </a:r>
          </a:p>
          <a:p>
            <a:pPr>
              <a:buFont typeface="Wingdings" pitchFamily="2" charset="2"/>
              <a:buChar char="ü"/>
            </a:pPr>
            <a:r>
              <a:rPr lang="en-US" dirty="0" smtClean="0"/>
              <a:t>Design</a:t>
            </a:r>
          </a:p>
          <a:p>
            <a:pPr>
              <a:buFont typeface="Wingdings" pitchFamily="2" charset="2"/>
              <a:buChar char="ü"/>
            </a:pPr>
            <a:r>
              <a:rPr lang="en-US" dirty="0" smtClean="0"/>
              <a:t>Future Work</a:t>
            </a:r>
          </a:p>
          <a:p>
            <a:pPr>
              <a:buFont typeface="Wingdings" pitchFamily="2" charset="2"/>
              <a:buChar char="ü"/>
            </a:pPr>
            <a:r>
              <a:rPr lang="en-US" dirty="0" smtClean="0"/>
              <a:t>Conclusion</a:t>
            </a:r>
          </a:p>
        </p:txBody>
      </p:sp>
    </p:spTree>
    <p:extLst>
      <p:ext uri="{BB962C8B-B14F-4D97-AF65-F5344CB8AC3E}">
        <p14:creationId xmlns:p14="http://schemas.microsoft.com/office/powerpoint/2010/main" val="33071580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t>
            </a:r>
            <a:r>
              <a:rPr lang="en-US" dirty="0" smtClean="0"/>
              <a:t>.2 Sign up:</a:t>
            </a:r>
            <a:endParaRPr lang="en-US" dirty="0"/>
          </a:p>
        </p:txBody>
      </p:sp>
      <p:sp>
        <p:nvSpPr>
          <p:cNvPr id="3" name="Content Placeholder 2"/>
          <p:cNvSpPr>
            <a:spLocks noGrp="1"/>
          </p:cNvSpPr>
          <p:nvPr>
            <p:ph idx="1"/>
          </p:nvPr>
        </p:nvSpPr>
        <p:spPr/>
        <p:txBody>
          <a:bodyPr/>
          <a:lstStyle/>
          <a:p>
            <a:r>
              <a:rPr lang="en-US" dirty="0"/>
              <a:t>In this page the user can create an account by entering his/her username and password.</a:t>
            </a: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916382" y="2971800"/>
            <a:ext cx="2819400" cy="3505200"/>
          </a:xfrm>
          <a:prstGeom prst="rect">
            <a:avLst/>
          </a:prstGeom>
        </p:spPr>
      </p:pic>
    </p:spTree>
    <p:extLst>
      <p:ext uri="{BB962C8B-B14F-4D97-AF65-F5344CB8AC3E}">
        <p14:creationId xmlns:p14="http://schemas.microsoft.com/office/powerpoint/2010/main" val="12927449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t>
            </a:r>
            <a:r>
              <a:rPr lang="en-US" dirty="0" smtClean="0"/>
              <a:t>.3 Main Screen:</a:t>
            </a:r>
            <a:endParaRPr lang="en-US" dirty="0"/>
          </a:p>
        </p:txBody>
      </p:sp>
      <p:sp>
        <p:nvSpPr>
          <p:cNvPr id="3" name="Content Placeholder 2"/>
          <p:cNvSpPr>
            <a:spLocks noGrp="1"/>
          </p:cNvSpPr>
          <p:nvPr>
            <p:ph idx="1"/>
          </p:nvPr>
        </p:nvSpPr>
        <p:spPr/>
        <p:txBody>
          <a:bodyPr/>
          <a:lstStyle/>
          <a:p>
            <a:r>
              <a:rPr lang="en-US" dirty="0"/>
              <a:t>In this page the user can choose between surf, favorites, options, search and sign in</a:t>
            </a:r>
            <a:r>
              <a:rPr lang="en-US" dirty="0" smtClean="0"/>
              <a:t>.</a:t>
            </a:r>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86345" y="2909455"/>
            <a:ext cx="5638800" cy="3352800"/>
          </a:xfrm>
          <a:prstGeom prst="rect">
            <a:avLst/>
          </a:prstGeom>
        </p:spPr>
      </p:pic>
    </p:spTree>
    <p:extLst>
      <p:ext uri="{BB962C8B-B14F-4D97-AF65-F5344CB8AC3E}">
        <p14:creationId xmlns:p14="http://schemas.microsoft.com/office/powerpoint/2010/main" val="36829205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t>
            </a:r>
            <a:r>
              <a:rPr lang="en-US" dirty="0" smtClean="0"/>
              <a:t>.3.1 List of countries:</a:t>
            </a:r>
            <a:endParaRPr lang="en-US" dirty="0"/>
          </a:p>
        </p:txBody>
      </p:sp>
      <p:sp>
        <p:nvSpPr>
          <p:cNvPr id="3" name="Content Placeholder 2"/>
          <p:cNvSpPr>
            <a:spLocks noGrp="1"/>
          </p:cNvSpPr>
          <p:nvPr>
            <p:ph idx="1"/>
          </p:nvPr>
        </p:nvSpPr>
        <p:spPr/>
        <p:txBody>
          <a:bodyPr/>
          <a:lstStyle/>
          <a:p>
            <a:r>
              <a:rPr lang="en-US" dirty="0"/>
              <a:t>This form contains a list of countries of each continent</a:t>
            </a:r>
            <a:r>
              <a:rPr lang="en-US" dirty="0" smtClean="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52600" y="2971800"/>
            <a:ext cx="5562600" cy="3429000"/>
          </a:xfrm>
          <a:prstGeom prst="rect">
            <a:avLst/>
          </a:prstGeom>
        </p:spPr>
      </p:pic>
    </p:spTree>
    <p:extLst>
      <p:ext uri="{BB962C8B-B14F-4D97-AF65-F5344CB8AC3E}">
        <p14:creationId xmlns:p14="http://schemas.microsoft.com/office/powerpoint/2010/main" val="35187515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t>
            </a:r>
            <a:r>
              <a:rPr lang="en-US" dirty="0" smtClean="0"/>
              <a:t>.4 Country Description:</a:t>
            </a:r>
            <a:endParaRPr lang="en-US" dirty="0"/>
          </a:p>
        </p:txBody>
      </p:sp>
      <p:sp>
        <p:nvSpPr>
          <p:cNvPr id="3" name="Content Placeholder 2"/>
          <p:cNvSpPr>
            <a:spLocks noGrp="1"/>
          </p:cNvSpPr>
          <p:nvPr>
            <p:ph idx="1"/>
          </p:nvPr>
        </p:nvSpPr>
        <p:spPr/>
        <p:txBody>
          <a:bodyPr/>
          <a:lstStyle/>
          <a:p>
            <a:r>
              <a:rPr lang="en-US" dirty="0"/>
              <a:t>This is the page where the user takes all of the information about the selected </a:t>
            </a:r>
            <a:r>
              <a:rPr lang="en-US" dirty="0" smtClean="0"/>
              <a:t>country.</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877291" y="2833255"/>
            <a:ext cx="5105400" cy="4038600"/>
          </a:xfrm>
          <a:prstGeom prst="rect">
            <a:avLst/>
          </a:prstGeom>
        </p:spPr>
      </p:pic>
    </p:spTree>
    <p:extLst>
      <p:ext uri="{BB962C8B-B14F-4D97-AF65-F5344CB8AC3E}">
        <p14:creationId xmlns:p14="http://schemas.microsoft.com/office/powerpoint/2010/main" val="2231257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t>
            </a:r>
            <a:r>
              <a:rPr lang="en-US" dirty="0" smtClean="0"/>
              <a:t>.5 Favorites:</a:t>
            </a:r>
            <a:endParaRPr lang="en-US" dirty="0"/>
          </a:p>
        </p:txBody>
      </p:sp>
      <p:sp>
        <p:nvSpPr>
          <p:cNvPr id="3" name="Content Placeholder 2"/>
          <p:cNvSpPr>
            <a:spLocks noGrp="1"/>
          </p:cNvSpPr>
          <p:nvPr>
            <p:ph idx="1"/>
          </p:nvPr>
        </p:nvSpPr>
        <p:spPr/>
        <p:txBody>
          <a:bodyPr/>
          <a:lstStyle/>
          <a:p>
            <a:r>
              <a:rPr lang="en-US" dirty="0"/>
              <a:t>In this form the user can see a list of country that he/she added them to his/her favorites</a:t>
            </a:r>
            <a:r>
              <a:rPr lang="en-US" dirty="0" smtClean="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667000" y="2971800"/>
            <a:ext cx="2707700" cy="3505200"/>
          </a:xfrm>
          <a:prstGeom prst="rect">
            <a:avLst/>
          </a:prstGeom>
        </p:spPr>
      </p:pic>
    </p:spTree>
    <p:extLst>
      <p:ext uri="{BB962C8B-B14F-4D97-AF65-F5344CB8AC3E}">
        <p14:creationId xmlns:p14="http://schemas.microsoft.com/office/powerpoint/2010/main" val="1177843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t>
            </a:r>
            <a:r>
              <a:rPr lang="en-US" dirty="0" smtClean="0"/>
              <a:t>.6 Hotels/Restaurants:</a:t>
            </a:r>
            <a:endParaRPr lang="en-US" dirty="0"/>
          </a:p>
        </p:txBody>
      </p:sp>
      <p:sp>
        <p:nvSpPr>
          <p:cNvPr id="3" name="Content Placeholder 2"/>
          <p:cNvSpPr>
            <a:spLocks noGrp="1"/>
          </p:cNvSpPr>
          <p:nvPr>
            <p:ph idx="1"/>
          </p:nvPr>
        </p:nvSpPr>
        <p:spPr/>
        <p:txBody>
          <a:bodyPr/>
          <a:lstStyle/>
          <a:p>
            <a:r>
              <a:rPr lang="en-US" dirty="0"/>
              <a:t>In this section Hotels, Restaurants </a:t>
            </a:r>
            <a:r>
              <a:rPr lang="en-US" dirty="0" smtClean="0"/>
              <a:t>are </a:t>
            </a:r>
            <a:r>
              <a:rPr lang="en-US" dirty="0"/>
              <a:t>listed (each in different pages).</a:t>
            </a:r>
          </a:p>
          <a:p>
            <a:r>
              <a:rPr lang="en-US" dirty="0"/>
              <a:t>With a small description about each hotel, restaurant and attraction</a:t>
            </a:r>
            <a:r>
              <a:rPr lang="en-US" dirty="0" smtClean="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352800" y="3276600"/>
            <a:ext cx="3048000" cy="3581400"/>
          </a:xfrm>
          <a:prstGeom prst="rect">
            <a:avLst/>
          </a:prstGeom>
        </p:spPr>
      </p:pic>
    </p:spTree>
    <p:extLst>
      <p:ext uri="{BB962C8B-B14F-4D97-AF65-F5344CB8AC3E}">
        <p14:creationId xmlns:p14="http://schemas.microsoft.com/office/powerpoint/2010/main" val="38571621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Future Work:</a:t>
            </a:r>
            <a:endParaRPr lang="en-US" dirty="0"/>
          </a:p>
        </p:txBody>
      </p:sp>
      <p:sp>
        <p:nvSpPr>
          <p:cNvPr id="3" name="Content Placeholder 2"/>
          <p:cNvSpPr>
            <a:spLocks noGrp="1"/>
          </p:cNvSpPr>
          <p:nvPr>
            <p:ph idx="1"/>
          </p:nvPr>
        </p:nvSpPr>
        <p:spPr/>
        <p:txBody>
          <a:bodyPr/>
          <a:lstStyle/>
          <a:p>
            <a:r>
              <a:rPr lang="en-US" dirty="0"/>
              <a:t>In the future, we’ll make sure that we update the application and make it contain details about every touristic country around the world, and in every country we will put more details including more hotels, restaurants and pictures.</a:t>
            </a:r>
          </a:p>
          <a:p>
            <a:r>
              <a:rPr lang="en-US" dirty="0"/>
              <a:t>And we will try to improve the interface and make it beautiful and enjoyable</a:t>
            </a:r>
            <a:r>
              <a:rPr lang="en-US" dirty="0" smtClean="0"/>
              <a:t>.</a:t>
            </a:r>
            <a:endParaRPr lang="en-US" dirty="0"/>
          </a:p>
        </p:txBody>
      </p:sp>
    </p:spTree>
    <p:extLst>
      <p:ext uri="{BB962C8B-B14F-4D97-AF65-F5344CB8AC3E}">
        <p14:creationId xmlns:p14="http://schemas.microsoft.com/office/powerpoint/2010/main" val="23320554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Conclusion:</a:t>
            </a:r>
            <a:endParaRPr lang="en-US" dirty="0"/>
          </a:p>
        </p:txBody>
      </p:sp>
      <p:sp>
        <p:nvSpPr>
          <p:cNvPr id="3" name="Content Placeholder 2"/>
          <p:cNvSpPr>
            <a:spLocks noGrp="1"/>
          </p:cNvSpPr>
          <p:nvPr>
            <p:ph idx="1"/>
          </p:nvPr>
        </p:nvSpPr>
        <p:spPr/>
        <p:txBody>
          <a:bodyPr/>
          <a:lstStyle/>
          <a:p>
            <a:r>
              <a:rPr lang="en-US" dirty="0"/>
              <a:t>In conclusion, this application taught us a lot about how design is an important part of programming and at the same time, we learned knew stuff on our own.</a:t>
            </a:r>
          </a:p>
          <a:p>
            <a:r>
              <a:rPr lang="en-US" dirty="0"/>
              <a:t>Further adjustments and enhancements will happen to </a:t>
            </a:r>
            <a:r>
              <a:rPr lang="en-US" dirty="0" err="1"/>
              <a:t>aller</a:t>
            </a:r>
            <a:r>
              <a:rPr lang="en-US" dirty="0"/>
              <a:t> </a:t>
            </a:r>
            <a:r>
              <a:rPr lang="en-US" dirty="0" smtClean="0"/>
              <a:t>loin.</a:t>
            </a:r>
            <a:endParaRPr lang="en-US" dirty="0"/>
          </a:p>
        </p:txBody>
      </p:sp>
    </p:spTree>
    <p:extLst>
      <p:ext uri="{BB962C8B-B14F-4D97-AF65-F5344CB8AC3E}">
        <p14:creationId xmlns:p14="http://schemas.microsoft.com/office/powerpoint/2010/main" val="4015997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 Introduction</a:t>
            </a:r>
            <a:endParaRPr lang="en-US" dirty="0"/>
          </a:p>
        </p:txBody>
      </p:sp>
      <p:sp>
        <p:nvSpPr>
          <p:cNvPr id="3" name="Content Placeholder 2"/>
          <p:cNvSpPr>
            <a:spLocks noGrp="1"/>
          </p:cNvSpPr>
          <p:nvPr>
            <p:ph idx="1"/>
          </p:nvPr>
        </p:nvSpPr>
        <p:spPr/>
        <p:txBody>
          <a:bodyPr/>
          <a:lstStyle/>
          <a:p>
            <a:r>
              <a:rPr lang="en-US" dirty="0"/>
              <a:t>When people are given the chance to travel or even to get information about a country they hope to visit someday, they ask them self “Where should I go?” Choosing a country to visit is not an easy task, the traveler should check a lot of information about a selected country , including hotels , restaurants , cities , airports, natural attractions and landscapes, and the culture of this country. For this reason we’ve created “Aller Loin</a:t>
            </a:r>
            <a:r>
              <a:rPr lang="en-US" dirty="0" smtClean="0"/>
              <a:t>”.</a:t>
            </a:r>
            <a:endParaRPr lang="en-US" dirty="0"/>
          </a:p>
          <a:p>
            <a:endParaRPr lang="en-US" dirty="0"/>
          </a:p>
        </p:txBody>
      </p:sp>
    </p:spTree>
    <p:extLst>
      <p:ext uri="{BB962C8B-B14F-4D97-AF65-F5344CB8AC3E}">
        <p14:creationId xmlns:p14="http://schemas.microsoft.com/office/powerpoint/2010/main" val="2961212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1.1 Aim</a:t>
            </a:r>
            <a:endParaRPr lang="en-US" dirty="0"/>
          </a:p>
        </p:txBody>
      </p:sp>
      <p:sp>
        <p:nvSpPr>
          <p:cNvPr id="3" name="Content Placeholder 2"/>
          <p:cNvSpPr>
            <a:spLocks noGrp="1"/>
          </p:cNvSpPr>
          <p:nvPr>
            <p:ph idx="1"/>
          </p:nvPr>
        </p:nvSpPr>
        <p:spPr/>
        <p:txBody>
          <a:bodyPr>
            <a:normAutofit lnSpcReduction="10000"/>
          </a:bodyPr>
          <a:lstStyle/>
          <a:p>
            <a:r>
              <a:rPr lang="en-US" dirty="0"/>
              <a:t>The aim of “Aller Loin”, is to guide and direct the user to countries that h</a:t>
            </a:r>
            <a:r>
              <a:rPr lang="en-US" dirty="0" smtClean="0"/>
              <a:t>e/she </a:t>
            </a:r>
            <a:r>
              <a:rPr lang="en-US" dirty="0"/>
              <a:t>hopes to visit or take sufficient information about said country, and check user reviews, opinions, and photos of hotels, restaurants, attractions, and more…More so, we aimed at keeping the application simple, ergonomic, and easy to use, so that people of all ages can feel comfortable using Aller Loin. </a:t>
            </a:r>
          </a:p>
          <a:p>
            <a:r>
              <a:rPr lang="en-US" dirty="0"/>
              <a:t>	In conclusion we can say that we’ve created “Aller Loin” to help people browse/surf countries around the world.</a:t>
            </a:r>
          </a:p>
          <a:p>
            <a:endParaRPr lang="en-US" dirty="0"/>
          </a:p>
        </p:txBody>
      </p:sp>
    </p:spTree>
    <p:extLst>
      <p:ext uri="{BB962C8B-B14F-4D97-AF65-F5344CB8AC3E}">
        <p14:creationId xmlns:p14="http://schemas.microsoft.com/office/powerpoint/2010/main" val="13206825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User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69853921"/>
              </p:ext>
            </p:extLst>
          </p:nvPr>
        </p:nvGraphicFramePr>
        <p:xfrm>
          <a:off x="1447800" y="2209799"/>
          <a:ext cx="6324599" cy="3886200"/>
        </p:xfrm>
        <a:graphic>
          <a:graphicData uri="http://schemas.openxmlformats.org/drawingml/2006/table">
            <a:tbl>
              <a:tblPr firstRow="1" firstCol="1" bandRow="1">
                <a:tableStyleId>{5C22544A-7EE6-4342-B048-85BDC9FD1C3A}</a:tableStyleId>
              </a:tblPr>
              <a:tblGrid>
                <a:gridCol w="6324599"/>
              </a:tblGrid>
              <a:tr h="365492">
                <a:tc>
                  <a:txBody>
                    <a:bodyPr/>
                    <a:lstStyle/>
                    <a:p>
                      <a:pPr marL="0" marR="0">
                        <a:lnSpc>
                          <a:spcPct val="107000"/>
                        </a:lnSpc>
                        <a:spcBef>
                          <a:spcPts val="0"/>
                        </a:spcBef>
                        <a:spcAft>
                          <a:spcPts val="0"/>
                        </a:spcAft>
                        <a:tabLst>
                          <a:tab pos="809625" algn="l"/>
                        </a:tabLst>
                      </a:pPr>
                      <a:r>
                        <a:rPr lang="en-US" sz="1800" dirty="0">
                          <a:effectLst/>
                        </a:rPr>
                        <a:t>User Form</a:t>
                      </a:r>
                      <a:endParaRPr lang="en-US" sz="1100" dirty="0">
                        <a:effectLst/>
                        <a:latin typeface="Calibri"/>
                        <a:ea typeface="Calibri"/>
                        <a:cs typeface="Arial"/>
                      </a:endParaRPr>
                    </a:p>
                  </a:txBody>
                  <a:tcPr marL="68580" marR="68580" marT="0" marB="0"/>
                </a:tc>
              </a:tr>
              <a:tr h="603969">
                <a:tc>
                  <a:txBody>
                    <a:bodyPr/>
                    <a:lstStyle/>
                    <a:p>
                      <a:pPr marL="0" marR="0">
                        <a:lnSpc>
                          <a:spcPct val="107000"/>
                        </a:lnSpc>
                        <a:spcBef>
                          <a:spcPts val="0"/>
                        </a:spcBef>
                        <a:spcAft>
                          <a:spcPts val="0"/>
                        </a:spcAft>
                        <a:tabLst>
                          <a:tab pos="809625" algn="l"/>
                        </a:tabLst>
                      </a:pPr>
                      <a:r>
                        <a:rPr lang="en-US" sz="1600" dirty="0">
                          <a:effectLst/>
                        </a:rPr>
                        <a:t>About</a:t>
                      </a:r>
                      <a:r>
                        <a:rPr lang="en-US" sz="1300" dirty="0">
                          <a:effectLst/>
                        </a:rPr>
                        <a:t>:</a:t>
                      </a:r>
                      <a:endParaRPr lang="en-US" sz="1100" dirty="0">
                        <a:effectLst/>
                      </a:endParaRPr>
                    </a:p>
                    <a:p>
                      <a:pPr marL="0" marR="0">
                        <a:lnSpc>
                          <a:spcPct val="107000"/>
                        </a:lnSpc>
                        <a:spcBef>
                          <a:spcPts val="0"/>
                        </a:spcBef>
                        <a:spcAft>
                          <a:spcPts val="0"/>
                        </a:spcAft>
                        <a:tabLst>
                          <a:tab pos="809625" algn="l"/>
                        </a:tabLst>
                      </a:pPr>
                      <a:r>
                        <a:rPr lang="en-US" sz="1300" dirty="0">
                          <a:effectLst/>
                        </a:rPr>
                        <a:t>Search and browse countries.</a:t>
                      </a:r>
                      <a:endParaRPr lang="en-US" sz="1100" dirty="0">
                        <a:effectLst/>
                        <a:latin typeface="Calibri"/>
                        <a:ea typeface="Calibri"/>
                        <a:cs typeface="Arial"/>
                      </a:endParaRPr>
                    </a:p>
                  </a:txBody>
                  <a:tcPr marL="68580" marR="68580" marT="0" marB="0"/>
                </a:tc>
              </a:tr>
              <a:tr h="1432593">
                <a:tc>
                  <a:txBody>
                    <a:bodyPr/>
                    <a:lstStyle/>
                    <a:p>
                      <a:pPr marL="0" marR="0">
                        <a:lnSpc>
                          <a:spcPct val="107000"/>
                        </a:lnSpc>
                        <a:spcBef>
                          <a:spcPts val="0"/>
                        </a:spcBef>
                        <a:spcAft>
                          <a:spcPts val="0"/>
                        </a:spcAft>
                        <a:tabLst>
                          <a:tab pos="809625" algn="l"/>
                        </a:tabLst>
                      </a:pPr>
                      <a:r>
                        <a:rPr lang="en-US" sz="1600" dirty="0">
                          <a:effectLst/>
                        </a:rPr>
                        <a:t>Users:</a:t>
                      </a:r>
                      <a:endParaRPr lang="en-US" sz="1100" dirty="0">
                        <a:effectLst/>
                      </a:endParaRPr>
                    </a:p>
                    <a:p>
                      <a:pPr marL="342900" marR="0" lvl="0" indent="-342900">
                        <a:lnSpc>
                          <a:spcPct val="107000"/>
                        </a:lnSpc>
                        <a:spcBef>
                          <a:spcPts val="0"/>
                        </a:spcBef>
                        <a:spcAft>
                          <a:spcPts val="0"/>
                        </a:spcAft>
                        <a:buFont typeface="Wingdings"/>
                        <a:buChar char=""/>
                        <a:tabLst>
                          <a:tab pos="809625" algn="l"/>
                        </a:tabLst>
                      </a:pPr>
                      <a:r>
                        <a:rPr lang="en-US" sz="1300" dirty="0">
                          <a:effectLst/>
                        </a:rPr>
                        <a:t>Travelers</a:t>
                      </a:r>
                      <a:endParaRPr lang="en-US" sz="1100" dirty="0">
                        <a:effectLst/>
                      </a:endParaRPr>
                    </a:p>
                    <a:p>
                      <a:pPr marL="342900" marR="0" lvl="0" indent="-342900">
                        <a:lnSpc>
                          <a:spcPct val="107000"/>
                        </a:lnSpc>
                        <a:spcBef>
                          <a:spcPts val="0"/>
                        </a:spcBef>
                        <a:spcAft>
                          <a:spcPts val="0"/>
                        </a:spcAft>
                        <a:buFont typeface="Wingdings"/>
                        <a:buChar char=""/>
                        <a:tabLst>
                          <a:tab pos="809625" algn="l"/>
                        </a:tabLst>
                      </a:pPr>
                      <a:r>
                        <a:rPr lang="en-US" sz="1300" dirty="0">
                          <a:effectLst/>
                        </a:rPr>
                        <a:t>People who are interested about a certain country</a:t>
                      </a:r>
                      <a:endParaRPr lang="en-US" sz="1100" dirty="0">
                        <a:effectLst/>
                      </a:endParaRPr>
                    </a:p>
                    <a:p>
                      <a:pPr marL="342900" marR="0" lvl="0" indent="-342900">
                        <a:lnSpc>
                          <a:spcPct val="107000"/>
                        </a:lnSpc>
                        <a:spcBef>
                          <a:spcPts val="0"/>
                        </a:spcBef>
                        <a:spcAft>
                          <a:spcPts val="0"/>
                        </a:spcAft>
                        <a:buFont typeface="Wingdings"/>
                        <a:buChar char=""/>
                        <a:tabLst>
                          <a:tab pos="809625" algn="l"/>
                        </a:tabLst>
                      </a:pPr>
                      <a:r>
                        <a:rPr lang="en-US" sz="1300" dirty="0">
                          <a:effectLst/>
                        </a:rPr>
                        <a:t>Typical user</a:t>
                      </a:r>
                      <a:endParaRPr lang="en-US" sz="1100" dirty="0">
                        <a:effectLst/>
                      </a:endParaRPr>
                    </a:p>
                    <a:p>
                      <a:pPr marL="342900" marR="0" lvl="0" indent="-342900">
                        <a:lnSpc>
                          <a:spcPct val="107000"/>
                        </a:lnSpc>
                        <a:spcBef>
                          <a:spcPts val="0"/>
                        </a:spcBef>
                        <a:spcAft>
                          <a:spcPts val="0"/>
                        </a:spcAft>
                        <a:buFont typeface="Wingdings"/>
                        <a:buChar char=""/>
                        <a:tabLst>
                          <a:tab pos="809625" algn="l"/>
                        </a:tabLst>
                      </a:pPr>
                      <a:r>
                        <a:rPr lang="en-US" sz="1300" dirty="0">
                          <a:effectLst/>
                        </a:rPr>
                        <a:t>Potential overseas students</a:t>
                      </a:r>
                      <a:endParaRPr lang="en-US" sz="1100" dirty="0">
                        <a:effectLst/>
                        <a:latin typeface="Calibri"/>
                        <a:ea typeface="Calibri"/>
                        <a:cs typeface="Arial"/>
                      </a:endParaRPr>
                    </a:p>
                  </a:txBody>
                  <a:tcPr marL="68580" marR="68580" marT="0" marB="0"/>
                </a:tc>
              </a:tr>
              <a:tr h="603969">
                <a:tc>
                  <a:txBody>
                    <a:bodyPr/>
                    <a:lstStyle/>
                    <a:p>
                      <a:pPr marL="0" marR="0">
                        <a:lnSpc>
                          <a:spcPct val="107000"/>
                        </a:lnSpc>
                        <a:spcBef>
                          <a:spcPts val="0"/>
                        </a:spcBef>
                        <a:spcAft>
                          <a:spcPts val="0"/>
                        </a:spcAft>
                        <a:tabLst>
                          <a:tab pos="809625" algn="l"/>
                        </a:tabLst>
                      </a:pPr>
                      <a:r>
                        <a:rPr lang="en-US" sz="1600">
                          <a:effectLst/>
                        </a:rPr>
                        <a:t>Most used by:</a:t>
                      </a:r>
                      <a:endParaRPr lang="en-US" sz="1100">
                        <a:effectLst/>
                      </a:endParaRPr>
                    </a:p>
                    <a:p>
                      <a:pPr marL="342900" marR="0" lvl="0" indent="-342900">
                        <a:lnSpc>
                          <a:spcPct val="107000"/>
                        </a:lnSpc>
                        <a:spcBef>
                          <a:spcPts val="0"/>
                        </a:spcBef>
                        <a:spcAft>
                          <a:spcPts val="0"/>
                        </a:spcAft>
                        <a:buFont typeface="Wingdings"/>
                        <a:buChar char=""/>
                        <a:tabLst>
                          <a:tab pos="809625" algn="l"/>
                        </a:tabLst>
                      </a:pPr>
                      <a:r>
                        <a:rPr lang="en-US" sz="1300">
                          <a:effectLst/>
                        </a:rPr>
                        <a:t>Travelers</a:t>
                      </a:r>
                      <a:endParaRPr lang="en-US" sz="1100">
                        <a:effectLst/>
                        <a:latin typeface="Calibri"/>
                        <a:ea typeface="Calibri"/>
                        <a:cs typeface="Arial"/>
                      </a:endParaRPr>
                    </a:p>
                  </a:txBody>
                  <a:tcPr marL="68580" marR="68580" marT="0" marB="0"/>
                </a:tc>
              </a:tr>
              <a:tr h="880177">
                <a:tc>
                  <a:txBody>
                    <a:bodyPr/>
                    <a:lstStyle/>
                    <a:p>
                      <a:pPr marL="0" marR="0">
                        <a:lnSpc>
                          <a:spcPct val="107000"/>
                        </a:lnSpc>
                        <a:spcBef>
                          <a:spcPts val="0"/>
                        </a:spcBef>
                        <a:spcAft>
                          <a:spcPts val="0"/>
                        </a:spcAft>
                        <a:tabLst>
                          <a:tab pos="809625" algn="l"/>
                        </a:tabLst>
                      </a:pPr>
                      <a:r>
                        <a:rPr lang="en-US" sz="1600" dirty="0">
                          <a:effectLst/>
                        </a:rPr>
                        <a:t>Application similar to Aller Loin:</a:t>
                      </a:r>
                      <a:endParaRPr lang="en-US" sz="1100" dirty="0">
                        <a:effectLst/>
                      </a:endParaRPr>
                    </a:p>
                    <a:p>
                      <a:pPr marL="342900" marR="0" lvl="0" indent="-342900">
                        <a:lnSpc>
                          <a:spcPct val="107000"/>
                        </a:lnSpc>
                        <a:spcBef>
                          <a:spcPts val="0"/>
                        </a:spcBef>
                        <a:spcAft>
                          <a:spcPts val="0"/>
                        </a:spcAft>
                        <a:buFont typeface="Wingdings"/>
                        <a:buChar char=""/>
                        <a:tabLst>
                          <a:tab pos="809625" algn="l"/>
                        </a:tabLst>
                      </a:pPr>
                      <a:r>
                        <a:rPr lang="en-US" sz="1300" dirty="0">
                          <a:effectLst/>
                        </a:rPr>
                        <a:t>Trip Advisor (http://www.tripadvisor.com)</a:t>
                      </a:r>
                      <a:endParaRPr lang="en-US" sz="1100" dirty="0">
                        <a:effectLst/>
                      </a:endParaRPr>
                    </a:p>
                    <a:p>
                      <a:pPr marL="342900" marR="0" lvl="0" indent="-342900">
                        <a:lnSpc>
                          <a:spcPct val="107000"/>
                        </a:lnSpc>
                        <a:spcBef>
                          <a:spcPts val="0"/>
                        </a:spcBef>
                        <a:spcAft>
                          <a:spcPts val="0"/>
                        </a:spcAft>
                        <a:buFont typeface="Wingdings"/>
                        <a:buChar char=""/>
                        <a:tabLst>
                          <a:tab pos="809625" algn="l"/>
                        </a:tabLst>
                      </a:pPr>
                      <a:r>
                        <a:rPr lang="en-US" sz="1300" dirty="0">
                          <a:effectLst/>
                        </a:rPr>
                        <a:t>TouristEye (http://www.touristeye.com)</a:t>
                      </a:r>
                      <a:endParaRPr lang="en-US" sz="1100" dirty="0">
                        <a:effectLst/>
                        <a:latin typeface="Calibri"/>
                        <a:ea typeface="Calibri"/>
                        <a:cs typeface="Arial"/>
                      </a:endParaRPr>
                    </a:p>
                  </a:txBody>
                  <a:tcPr marL="68580" marR="68580" marT="0" marB="0"/>
                </a:tc>
              </a:tr>
            </a:tbl>
          </a:graphicData>
        </a:graphic>
      </p:graphicFrame>
    </p:spTree>
    <p:extLst>
      <p:ext uri="{BB962C8B-B14F-4D97-AF65-F5344CB8AC3E}">
        <p14:creationId xmlns:p14="http://schemas.microsoft.com/office/powerpoint/2010/main" val="3332508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 Users</a:t>
            </a:r>
            <a:endParaRPr lang="en-US" dirty="0"/>
          </a:p>
        </p:txBody>
      </p:sp>
      <p:sp>
        <p:nvSpPr>
          <p:cNvPr id="3" name="Content Placeholder 2"/>
          <p:cNvSpPr>
            <a:spLocks noGrp="1"/>
          </p:cNvSpPr>
          <p:nvPr>
            <p:ph idx="1"/>
          </p:nvPr>
        </p:nvSpPr>
        <p:spPr/>
        <p:txBody>
          <a:bodyPr>
            <a:normAutofit fontScale="77500" lnSpcReduction="20000"/>
          </a:bodyPr>
          <a:lstStyle/>
          <a:p>
            <a:pPr lvl="0"/>
            <a:r>
              <a:rPr lang="en-US" sz="1900" u="sng" dirty="0"/>
              <a:t>Travelers:</a:t>
            </a:r>
            <a:endParaRPr lang="en-US" sz="1900" dirty="0"/>
          </a:p>
          <a:p>
            <a:r>
              <a:rPr lang="en-US" sz="1900" dirty="0"/>
              <a:t> </a:t>
            </a:r>
          </a:p>
          <a:p>
            <a:r>
              <a:rPr lang="en-US" sz="1900" dirty="0"/>
              <a:t>	This kind of user is lost about where to go next, and need help being directed and guided</a:t>
            </a:r>
            <a:r>
              <a:rPr lang="en-US" sz="1900" dirty="0" smtClean="0"/>
              <a:t>.</a:t>
            </a:r>
          </a:p>
          <a:p>
            <a:r>
              <a:rPr lang="en-US" sz="1900" dirty="0"/>
              <a:t> </a:t>
            </a:r>
          </a:p>
          <a:p>
            <a:pPr lvl="0"/>
            <a:r>
              <a:rPr lang="en-US" sz="1900" u="sng" dirty="0"/>
              <a:t>People who are interested about a certain country:</a:t>
            </a:r>
            <a:endParaRPr lang="en-US" sz="1900" dirty="0"/>
          </a:p>
          <a:p>
            <a:r>
              <a:rPr lang="en-US" sz="1900" dirty="0"/>
              <a:t> </a:t>
            </a:r>
          </a:p>
          <a:p>
            <a:r>
              <a:rPr lang="en-US" sz="1900" dirty="0"/>
              <a:t>	This kind of user is not sure if he/she wants to travel or not, so he/she seek guidance and direction about countries and this may lead him/her to traveling someday.</a:t>
            </a:r>
          </a:p>
          <a:p>
            <a:r>
              <a:rPr lang="en-US" sz="1900" dirty="0"/>
              <a:t> </a:t>
            </a:r>
          </a:p>
          <a:p>
            <a:pPr lvl="0"/>
            <a:r>
              <a:rPr lang="en-US" sz="1900" u="sng" dirty="0"/>
              <a:t>Typical user:</a:t>
            </a:r>
            <a:endParaRPr lang="en-US" sz="1900" dirty="0"/>
          </a:p>
          <a:p>
            <a:r>
              <a:rPr lang="en-US" sz="1900" dirty="0"/>
              <a:t> </a:t>
            </a:r>
          </a:p>
          <a:p>
            <a:r>
              <a:rPr lang="en-US" sz="1900" dirty="0"/>
              <a:t>	This kind of user is not interested about traveling but he/she wants to get an idea or two about countries or the application.</a:t>
            </a:r>
          </a:p>
          <a:p>
            <a:r>
              <a:rPr lang="en-US" sz="1900" dirty="0"/>
              <a:t>  </a:t>
            </a:r>
          </a:p>
          <a:p>
            <a:pPr lvl="0"/>
            <a:r>
              <a:rPr lang="en-US" sz="1900" u="sng" dirty="0"/>
              <a:t>Potential overseas students:</a:t>
            </a:r>
            <a:endParaRPr lang="en-US" sz="1900" dirty="0"/>
          </a:p>
          <a:p>
            <a:r>
              <a:rPr lang="en-US" sz="1900" b="1" dirty="0"/>
              <a:t> </a:t>
            </a:r>
            <a:endParaRPr lang="en-US" sz="1900" dirty="0"/>
          </a:p>
          <a:p>
            <a:r>
              <a:rPr lang="en-US" sz="1900" b="1" dirty="0" smtClean="0"/>
              <a:t>	</a:t>
            </a:r>
            <a:r>
              <a:rPr lang="en-US" sz="1900" dirty="0" smtClean="0"/>
              <a:t>This </a:t>
            </a:r>
            <a:r>
              <a:rPr lang="en-US" sz="1900" dirty="0"/>
              <a:t>kind of users is interested about studying abroad, so they seek guidance about universities in different countries. </a:t>
            </a:r>
          </a:p>
          <a:p>
            <a:endParaRPr lang="en-US" dirty="0"/>
          </a:p>
        </p:txBody>
      </p:sp>
    </p:spTree>
    <p:extLst>
      <p:ext uri="{BB962C8B-B14F-4D97-AF65-F5344CB8AC3E}">
        <p14:creationId xmlns:p14="http://schemas.microsoft.com/office/powerpoint/2010/main" val="412798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Tasks Analysis:</a:t>
            </a:r>
            <a:endParaRPr lang="en-US" dirty="0"/>
          </a:p>
        </p:txBody>
      </p:sp>
      <p:sp>
        <p:nvSpPr>
          <p:cNvPr id="3" name="Content Placeholder 2"/>
          <p:cNvSpPr>
            <a:spLocks noGrp="1"/>
          </p:cNvSpPr>
          <p:nvPr>
            <p:ph idx="1"/>
          </p:nvPr>
        </p:nvSpPr>
        <p:spPr/>
        <p:txBody>
          <a:bodyPr/>
          <a:lstStyle/>
          <a:p>
            <a:r>
              <a:rPr lang="en-US" dirty="0" smtClean="0"/>
              <a:t>In this part we will talk about our tasks, and how to use the application .</a:t>
            </a:r>
            <a:endParaRPr lang="en-US" dirty="0"/>
          </a:p>
        </p:txBody>
      </p:sp>
    </p:spTree>
    <p:extLst>
      <p:ext uri="{BB962C8B-B14F-4D97-AF65-F5344CB8AC3E}">
        <p14:creationId xmlns:p14="http://schemas.microsoft.com/office/powerpoint/2010/main" val="494966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3.1 Hierarchical view for surf:</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61086334"/>
              </p:ext>
            </p:extLst>
          </p:nvPr>
        </p:nvGraphicFramePr>
        <p:xfrm>
          <a:off x="1600200" y="1981200"/>
          <a:ext cx="4648200" cy="4401040"/>
        </p:xfrm>
        <a:graphic>
          <a:graphicData uri="http://schemas.openxmlformats.org/drawingml/2006/table">
            <a:tbl>
              <a:tblPr firstRow="1" firstCol="1" bandRow="1">
                <a:tableStyleId>{5C22544A-7EE6-4342-B048-85BDC9FD1C3A}</a:tableStyleId>
              </a:tblPr>
              <a:tblGrid>
                <a:gridCol w="627385"/>
                <a:gridCol w="1264860"/>
                <a:gridCol w="1245866"/>
                <a:gridCol w="1510089"/>
              </a:tblGrid>
              <a:tr h="548680">
                <a:tc>
                  <a:txBody>
                    <a:bodyPr/>
                    <a:lstStyle/>
                    <a:p>
                      <a:pPr marL="0" marR="0" algn="just">
                        <a:lnSpc>
                          <a:spcPct val="107000"/>
                        </a:lnSpc>
                        <a:spcBef>
                          <a:spcPts val="0"/>
                        </a:spcBef>
                        <a:spcAft>
                          <a:spcPts val="0"/>
                        </a:spcAft>
                        <a:tabLst>
                          <a:tab pos="809625" algn="l"/>
                        </a:tabLst>
                      </a:pPr>
                      <a:r>
                        <a:rPr lang="en-US" sz="1700" dirty="0">
                          <a:effectLst/>
                        </a:rPr>
                        <a:t>Task        </a:t>
                      </a:r>
                      <a:endParaRPr lang="en-US" sz="1000" dirty="0">
                        <a:effectLst/>
                      </a:endParaRPr>
                    </a:p>
                    <a:p>
                      <a:pPr marL="0" marR="0" algn="just">
                        <a:lnSpc>
                          <a:spcPct val="107000"/>
                        </a:lnSpc>
                        <a:spcBef>
                          <a:spcPts val="0"/>
                        </a:spcBef>
                        <a:spcAft>
                          <a:spcPts val="0"/>
                        </a:spcAft>
                        <a:tabLst>
                          <a:tab pos="809625" algn="l"/>
                        </a:tabLst>
                      </a:pPr>
                      <a:r>
                        <a:rPr lang="en-US" sz="1700" dirty="0">
                          <a:effectLst/>
                        </a:rPr>
                        <a:t>   #</a:t>
                      </a:r>
                      <a:endParaRPr lang="en-US" sz="1000" dirty="0">
                        <a:effectLst/>
                        <a:latin typeface="Calibri"/>
                        <a:ea typeface="Calibri"/>
                        <a:cs typeface="Arial"/>
                      </a:endParaRPr>
                    </a:p>
                  </a:txBody>
                  <a:tcPr marL="64104" marR="64104" marT="0" marB="0"/>
                </a:tc>
                <a:tc>
                  <a:txBody>
                    <a:bodyPr/>
                    <a:lstStyle/>
                    <a:p>
                      <a:pPr marL="0" marR="0" algn="just">
                        <a:lnSpc>
                          <a:spcPct val="107000"/>
                        </a:lnSpc>
                        <a:spcBef>
                          <a:spcPts val="0"/>
                        </a:spcBef>
                        <a:spcAft>
                          <a:spcPts val="0"/>
                        </a:spcAft>
                        <a:tabLst>
                          <a:tab pos="809625" algn="l"/>
                        </a:tabLst>
                      </a:pPr>
                      <a:r>
                        <a:rPr lang="en-US" sz="1700">
                          <a:effectLst/>
                        </a:rPr>
                        <a:t>Task</a:t>
                      </a:r>
                      <a:endParaRPr lang="en-US" sz="1000">
                        <a:effectLst/>
                        <a:latin typeface="Calibri"/>
                        <a:ea typeface="Calibri"/>
                        <a:cs typeface="Arial"/>
                      </a:endParaRPr>
                    </a:p>
                  </a:txBody>
                  <a:tcPr marL="64104" marR="64104" marT="0" marB="0"/>
                </a:tc>
                <a:tc>
                  <a:txBody>
                    <a:bodyPr/>
                    <a:lstStyle/>
                    <a:p>
                      <a:pPr marL="0" marR="0" algn="just">
                        <a:lnSpc>
                          <a:spcPct val="107000"/>
                        </a:lnSpc>
                        <a:spcBef>
                          <a:spcPts val="0"/>
                        </a:spcBef>
                        <a:spcAft>
                          <a:spcPts val="0"/>
                        </a:spcAft>
                        <a:tabLst>
                          <a:tab pos="809625" algn="l"/>
                        </a:tabLst>
                      </a:pPr>
                      <a:r>
                        <a:rPr lang="en-US" sz="1700">
                          <a:effectLst/>
                        </a:rPr>
                        <a:t>output</a:t>
                      </a:r>
                      <a:endParaRPr lang="en-US" sz="1000">
                        <a:effectLst/>
                        <a:latin typeface="Calibri"/>
                        <a:ea typeface="Calibri"/>
                        <a:cs typeface="Arial"/>
                      </a:endParaRPr>
                    </a:p>
                  </a:txBody>
                  <a:tcPr marL="64104" marR="64104" marT="0" marB="0"/>
                </a:tc>
                <a:tc>
                  <a:txBody>
                    <a:bodyPr/>
                    <a:lstStyle/>
                    <a:p>
                      <a:pPr marL="0" marR="0" algn="just">
                        <a:lnSpc>
                          <a:spcPct val="107000"/>
                        </a:lnSpc>
                        <a:spcBef>
                          <a:spcPts val="0"/>
                        </a:spcBef>
                        <a:spcAft>
                          <a:spcPts val="0"/>
                        </a:spcAft>
                        <a:tabLst>
                          <a:tab pos="809625" algn="l"/>
                        </a:tabLst>
                      </a:pPr>
                      <a:r>
                        <a:rPr lang="en-US" sz="1700">
                          <a:effectLst/>
                        </a:rPr>
                        <a:t>Input</a:t>
                      </a:r>
                      <a:endParaRPr lang="en-US" sz="1000">
                        <a:effectLst/>
                        <a:latin typeface="Calibri"/>
                        <a:ea typeface="Calibri"/>
                        <a:cs typeface="Arial"/>
                      </a:endParaRPr>
                    </a:p>
                  </a:txBody>
                  <a:tcPr marL="64104" marR="64104" marT="0" marB="0"/>
                </a:tc>
              </a:tr>
              <a:tr h="548680">
                <a:tc>
                  <a:txBody>
                    <a:bodyPr/>
                    <a:lstStyle/>
                    <a:p>
                      <a:pPr marL="0" marR="0" algn="ctr">
                        <a:lnSpc>
                          <a:spcPct val="107000"/>
                        </a:lnSpc>
                        <a:spcBef>
                          <a:spcPts val="0"/>
                        </a:spcBef>
                        <a:spcAft>
                          <a:spcPts val="0"/>
                        </a:spcAft>
                        <a:tabLst>
                          <a:tab pos="809625" algn="l"/>
                        </a:tabLst>
                      </a:pPr>
                      <a:r>
                        <a:rPr lang="en-US" sz="1700">
                          <a:effectLst/>
                        </a:rPr>
                        <a:t>1</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dirty="0">
                          <a:effectLst/>
                        </a:rPr>
                        <a:t>Start Aller Loin</a:t>
                      </a:r>
                      <a:endParaRPr lang="en-US" sz="1000" dirty="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a:effectLst/>
                        </a:rPr>
                        <a:t>Welcome screen</a:t>
                      </a:r>
                      <a:endParaRPr lang="en-US" sz="1000">
                        <a:effectLst/>
                        <a:latin typeface="Calibri"/>
                        <a:ea typeface="Calibri"/>
                        <a:cs typeface="Arial"/>
                      </a:endParaRPr>
                    </a:p>
                  </a:txBody>
                  <a:tcPr marL="64104" marR="64104" marT="0" marB="0"/>
                </a:tc>
                <a:tc>
                  <a:txBody>
                    <a:bodyPr/>
                    <a:lstStyle/>
                    <a:p>
                      <a:pPr marL="0" marR="0" algn="just">
                        <a:lnSpc>
                          <a:spcPct val="107000"/>
                        </a:lnSpc>
                        <a:spcBef>
                          <a:spcPts val="0"/>
                        </a:spcBef>
                        <a:spcAft>
                          <a:spcPts val="0"/>
                        </a:spcAft>
                        <a:tabLst>
                          <a:tab pos="809625" algn="l"/>
                        </a:tabLst>
                      </a:pPr>
                      <a:r>
                        <a:rPr lang="en-US" sz="1700">
                          <a:effectLst/>
                        </a:rPr>
                        <a:t>-</a:t>
                      </a:r>
                      <a:endParaRPr lang="en-US" sz="1000">
                        <a:effectLst/>
                        <a:latin typeface="Calibri"/>
                        <a:ea typeface="Calibri"/>
                        <a:cs typeface="Arial"/>
                      </a:endParaRPr>
                    </a:p>
                  </a:txBody>
                  <a:tcPr marL="64104" marR="64104" marT="0" marB="0"/>
                </a:tc>
              </a:tr>
              <a:tr h="823019">
                <a:tc>
                  <a:txBody>
                    <a:bodyPr/>
                    <a:lstStyle/>
                    <a:p>
                      <a:pPr marL="0" marR="0" algn="ctr">
                        <a:lnSpc>
                          <a:spcPct val="107000"/>
                        </a:lnSpc>
                        <a:spcBef>
                          <a:spcPts val="0"/>
                        </a:spcBef>
                        <a:spcAft>
                          <a:spcPts val="0"/>
                        </a:spcAft>
                        <a:tabLst>
                          <a:tab pos="809625" algn="l"/>
                        </a:tabLst>
                      </a:pPr>
                      <a:r>
                        <a:rPr lang="en-US" sz="1700">
                          <a:effectLst/>
                        </a:rPr>
                        <a:t>2</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a:effectLst/>
                        </a:rPr>
                        <a:t>Enter</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a:effectLst/>
                        </a:rPr>
                        <a:t>Home page</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a:effectLst/>
                        </a:rPr>
                        <a:t>Click enter button</a:t>
                      </a:r>
                      <a:endParaRPr lang="en-US" sz="1000">
                        <a:effectLst/>
                        <a:latin typeface="Calibri"/>
                        <a:ea typeface="Calibri"/>
                        <a:cs typeface="Arial"/>
                      </a:endParaRPr>
                    </a:p>
                  </a:txBody>
                  <a:tcPr marL="64104" marR="64104" marT="0" marB="0"/>
                </a:tc>
              </a:tr>
              <a:tr h="823019">
                <a:tc>
                  <a:txBody>
                    <a:bodyPr/>
                    <a:lstStyle/>
                    <a:p>
                      <a:pPr marL="0" marR="0" algn="ctr">
                        <a:lnSpc>
                          <a:spcPct val="107000"/>
                        </a:lnSpc>
                        <a:spcBef>
                          <a:spcPts val="0"/>
                        </a:spcBef>
                        <a:spcAft>
                          <a:spcPts val="0"/>
                        </a:spcAft>
                        <a:tabLst>
                          <a:tab pos="809625" algn="l"/>
                        </a:tabLst>
                      </a:pPr>
                      <a:r>
                        <a:rPr lang="en-US" sz="1700">
                          <a:effectLst/>
                        </a:rPr>
                        <a:t>3</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a:effectLst/>
                        </a:rPr>
                        <a:t>Surf</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dirty="0">
                          <a:effectLst/>
                        </a:rPr>
                        <a:t>Combo box</a:t>
                      </a:r>
                      <a:endParaRPr lang="en-US" sz="1000" dirty="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a:effectLst/>
                        </a:rPr>
                        <a:t>Click surf button</a:t>
                      </a:r>
                      <a:endParaRPr lang="en-US" sz="1000">
                        <a:effectLst/>
                        <a:latin typeface="Calibri"/>
                        <a:ea typeface="Calibri"/>
                        <a:cs typeface="Arial"/>
                      </a:endParaRPr>
                    </a:p>
                  </a:txBody>
                  <a:tcPr marL="64104" marR="64104" marT="0" marB="0"/>
                </a:tc>
              </a:tr>
              <a:tr h="823019">
                <a:tc>
                  <a:txBody>
                    <a:bodyPr/>
                    <a:lstStyle/>
                    <a:p>
                      <a:pPr marL="0" marR="0" algn="ctr">
                        <a:lnSpc>
                          <a:spcPct val="107000"/>
                        </a:lnSpc>
                        <a:spcBef>
                          <a:spcPts val="0"/>
                        </a:spcBef>
                        <a:spcAft>
                          <a:spcPts val="0"/>
                        </a:spcAft>
                        <a:tabLst>
                          <a:tab pos="809625" algn="l"/>
                        </a:tabLst>
                      </a:pPr>
                      <a:r>
                        <a:rPr lang="en-US" sz="1700">
                          <a:effectLst/>
                        </a:rPr>
                        <a:t>4</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a:effectLst/>
                        </a:rPr>
                        <a:t>Continent select</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a:effectLst/>
                        </a:rPr>
                        <a:t>List of countries</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a:effectLst/>
                        </a:rPr>
                        <a:t>Click combo box</a:t>
                      </a:r>
                      <a:endParaRPr lang="en-US" sz="1000">
                        <a:effectLst/>
                        <a:latin typeface="Calibri"/>
                        <a:ea typeface="Calibri"/>
                        <a:cs typeface="Arial"/>
                      </a:endParaRPr>
                    </a:p>
                  </a:txBody>
                  <a:tcPr marL="64104" marR="64104" marT="0" marB="0"/>
                </a:tc>
              </a:tr>
              <a:tr h="823019">
                <a:tc>
                  <a:txBody>
                    <a:bodyPr/>
                    <a:lstStyle/>
                    <a:p>
                      <a:pPr marL="0" marR="0" algn="ctr">
                        <a:lnSpc>
                          <a:spcPct val="107000"/>
                        </a:lnSpc>
                        <a:spcBef>
                          <a:spcPts val="0"/>
                        </a:spcBef>
                        <a:spcAft>
                          <a:spcPts val="0"/>
                        </a:spcAft>
                        <a:tabLst>
                          <a:tab pos="809625" algn="l"/>
                        </a:tabLst>
                      </a:pPr>
                      <a:r>
                        <a:rPr lang="en-US" sz="1700">
                          <a:effectLst/>
                        </a:rPr>
                        <a:t>5</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a:effectLst/>
                        </a:rPr>
                        <a:t>Country select</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a:effectLst/>
                        </a:rPr>
                        <a:t>Country description</a:t>
                      </a:r>
                      <a:endParaRPr lang="en-US" sz="1000">
                        <a:effectLst/>
                        <a:latin typeface="Calibri"/>
                        <a:ea typeface="Calibri"/>
                        <a:cs typeface="Arial"/>
                      </a:endParaRPr>
                    </a:p>
                  </a:txBody>
                  <a:tcPr marL="64104" marR="64104" marT="0" marB="0"/>
                </a:tc>
                <a:tc>
                  <a:txBody>
                    <a:bodyPr/>
                    <a:lstStyle/>
                    <a:p>
                      <a:pPr marL="0" marR="0" algn="ctr">
                        <a:lnSpc>
                          <a:spcPct val="107000"/>
                        </a:lnSpc>
                        <a:spcBef>
                          <a:spcPts val="0"/>
                        </a:spcBef>
                        <a:spcAft>
                          <a:spcPts val="0"/>
                        </a:spcAft>
                        <a:tabLst>
                          <a:tab pos="809625" algn="l"/>
                        </a:tabLst>
                      </a:pPr>
                      <a:r>
                        <a:rPr lang="en-US" sz="1700" dirty="0">
                          <a:effectLst/>
                        </a:rPr>
                        <a:t>Click on a country</a:t>
                      </a:r>
                      <a:endParaRPr lang="en-US" sz="1000" dirty="0">
                        <a:effectLst/>
                        <a:latin typeface="Calibri"/>
                        <a:ea typeface="Calibri"/>
                        <a:cs typeface="Arial"/>
                      </a:endParaRPr>
                    </a:p>
                  </a:txBody>
                  <a:tcPr marL="64104" marR="64104" marT="0" marB="0"/>
                </a:tc>
              </a:tr>
            </a:tbl>
          </a:graphicData>
        </a:graphic>
      </p:graphicFrame>
    </p:spTree>
    <p:extLst>
      <p:ext uri="{BB962C8B-B14F-4D97-AF65-F5344CB8AC3E}">
        <p14:creationId xmlns:p14="http://schemas.microsoft.com/office/powerpoint/2010/main" val="1108970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3.2 </a:t>
            </a:r>
            <a:r>
              <a:rPr lang="en-US" dirty="0"/>
              <a:t>Hierarchical view for </a:t>
            </a:r>
            <a:r>
              <a:rPr lang="en-US" dirty="0" smtClean="0"/>
              <a:t>search: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32483366"/>
              </p:ext>
            </p:extLst>
          </p:nvPr>
        </p:nvGraphicFramePr>
        <p:xfrm>
          <a:off x="990601" y="2133600"/>
          <a:ext cx="5791199" cy="4038600"/>
        </p:xfrm>
        <a:graphic>
          <a:graphicData uri="http://schemas.openxmlformats.org/drawingml/2006/table">
            <a:tbl>
              <a:tblPr firstRow="1" firstCol="1" bandRow="1">
                <a:tableStyleId>{5C22544A-7EE6-4342-B048-85BDC9FD1C3A}</a:tableStyleId>
              </a:tblPr>
              <a:tblGrid>
                <a:gridCol w="858384"/>
                <a:gridCol w="1946738"/>
                <a:gridCol w="1666648"/>
                <a:gridCol w="1319429"/>
              </a:tblGrid>
              <a:tr h="1009650">
                <a:tc>
                  <a:txBody>
                    <a:bodyPr/>
                    <a:lstStyle/>
                    <a:p>
                      <a:pPr marL="0" marR="0">
                        <a:lnSpc>
                          <a:spcPct val="107000"/>
                        </a:lnSpc>
                        <a:spcBef>
                          <a:spcPts val="0"/>
                        </a:spcBef>
                        <a:spcAft>
                          <a:spcPts val="0"/>
                        </a:spcAft>
                        <a:tabLst>
                          <a:tab pos="809625" algn="l"/>
                        </a:tabLst>
                      </a:pPr>
                      <a:r>
                        <a:rPr lang="en-US" sz="1800" dirty="0">
                          <a:effectLst/>
                        </a:rPr>
                        <a:t>Task        </a:t>
                      </a:r>
                      <a:endParaRPr lang="en-US" sz="1100" dirty="0">
                        <a:effectLst/>
                      </a:endParaRPr>
                    </a:p>
                    <a:p>
                      <a:pPr marL="0" marR="0">
                        <a:lnSpc>
                          <a:spcPct val="107000"/>
                        </a:lnSpc>
                        <a:spcBef>
                          <a:spcPts val="0"/>
                        </a:spcBef>
                        <a:spcAft>
                          <a:spcPts val="0"/>
                        </a:spcAft>
                        <a:tabLst>
                          <a:tab pos="809625" algn="l"/>
                        </a:tabLst>
                      </a:pPr>
                      <a:r>
                        <a:rPr lang="en-US" sz="1800" dirty="0">
                          <a:effectLst/>
                        </a:rPr>
                        <a:t>   #</a:t>
                      </a:r>
                      <a:endParaRPr lang="en-US" sz="1100" dirty="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Task</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output</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dirty="0">
                          <a:effectLst/>
                        </a:rPr>
                        <a:t>Input</a:t>
                      </a:r>
                      <a:endParaRPr lang="en-US" sz="1100" dirty="0">
                        <a:effectLst/>
                        <a:latin typeface="Calibri"/>
                        <a:ea typeface="Calibri"/>
                        <a:cs typeface="Arial"/>
                      </a:endParaRPr>
                    </a:p>
                  </a:txBody>
                  <a:tcPr marL="68580" marR="68580" marT="0" marB="0"/>
                </a:tc>
              </a:tr>
              <a:tr h="668050">
                <a:tc>
                  <a:txBody>
                    <a:bodyPr/>
                    <a:lstStyle/>
                    <a:p>
                      <a:pPr marL="0" marR="0" algn="ctr">
                        <a:lnSpc>
                          <a:spcPct val="107000"/>
                        </a:lnSpc>
                        <a:spcBef>
                          <a:spcPts val="0"/>
                        </a:spcBef>
                        <a:spcAft>
                          <a:spcPts val="0"/>
                        </a:spcAft>
                        <a:tabLst>
                          <a:tab pos="809625" algn="l"/>
                        </a:tabLst>
                      </a:pPr>
                      <a:r>
                        <a:rPr lang="en-US" sz="1800">
                          <a:effectLst/>
                        </a:rPr>
                        <a:t>1</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dirty="0">
                          <a:effectLst/>
                        </a:rPr>
                        <a:t>Start Aller Loin</a:t>
                      </a:r>
                      <a:endParaRPr lang="en-US" sz="1100" dirty="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Welcome screen</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a:t>
                      </a:r>
                      <a:endParaRPr lang="en-US" sz="1100">
                        <a:effectLst/>
                        <a:latin typeface="Calibri"/>
                        <a:ea typeface="Calibri"/>
                        <a:cs typeface="Arial"/>
                      </a:endParaRPr>
                    </a:p>
                  </a:txBody>
                  <a:tcPr marL="68580" marR="68580" marT="0" marB="0"/>
                </a:tc>
              </a:tr>
              <a:tr h="1009650">
                <a:tc>
                  <a:txBody>
                    <a:bodyPr/>
                    <a:lstStyle/>
                    <a:p>
                      <a:pPr marL="0" marR="0" algn="ctr">
                        <a:lnSpc>
                          <a:spcPct val="107000"/>
                        </a:lnSpc>
                        <a:spcBef>
                          <a:spcPts val="0"/>
                        </a:spcBef>
                        <a:spcAft>
                          <a:spcPts val="0"/>
                        </a:spcAft>
                        <a:tabLst>
                          <a:tab pos="809625" algn="l"/>
                        </a:tabLst>
                      </a:pPr>
                      <a:r>
                        <a:rPr lang="en-US" sz="1800">
                          <a:effectLst/>
                        </a:rPr>
                        <a:t>2</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Enter</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Home page</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Click enter button</a:t>
                      </a:r>
                      <a:endParaRPr lang="en-US" sz="1100">
                        <a:effectLst/>
                        <a:latin typeface="Calibri"/>
                        <a:ea typeface="Calibri"/>
                        <a:cs typeface="Arial"/>
                      </a:endParaRPr>
                    </a:p>
                  </a:txBody>
                  <a:tcPr marL="68580" marR="68580" marT="0" marB="0"/>
                </a:tc>
              </a:tr>
              <a:tr h="1351250">
                <a:tc>
                  <a:txBody>
                    <a:bodyPr/>
                    <a:lstStyle/>
                    <a:p>
                      <a:pPr marL="0" marR="0" algn="ctr">
                        <a:lnSpc>
                          <a:spcPct val="107000"/>
                        </a:lnSpc>
                        <a:spcBef>
                          <a:spcPts val="0"/>
                        </a:spcBef>
                        <a:spcAft>
                          <a:spcPts val="0"/>
                        </a:spcAft>
                        <a:tabLst>
                          <a:tab pos="809625" algn="l"/>
                        </a:tabLst>
                      </a:pPr>
                      <a:r>
                        <a:rPr lang="en-US" sz="1800">
                          <a:effectLst/>
                        </a:rPr>
                        <a:t>3</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Enter the name of the country in search bar</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a:effectLst/>
                        </a:rPr>
                        <a:t>Country Descriptions </a:t>
                      </a:r>
                      <a:endParaRPr lang="en-US" sz="1100">
                        <a:effectLst/>
                        <a:latin typeface="Calibri"/>
                        <a:ea typeface="Calibri"/>
                        <a:cs typeface="Arial"/>
                      </a:endParaRPr>
                    </a:p>
                  </a:txBody>
                  <a:tcPr marL="68580" marR="68580" marT="0" marB="0"/>
                </a:tc>
                <a:tc>
                  <a:txBody>
                    <a:bodyPr/>
                    <a:lstStyle/>
                    <a:p>
                      <a:pPr marL="0" marR="0" algn="ctr">
                        <a:lnSpc>
                          <a:spcPct val="107000"/>
                        </a:lnSpc>
                        <a:spcBef>
                          <a:spcPts val="0"/>
                        </a:spcBef>
                        <a:spcAft>
                          <a:spcPts val="0"/>
                        </a:spcAft>
                        <a:tabLst>
                          <a:tab pos="809625" algn="l"/>
                        </a:tabLst>
                      </a:pPr>
                      <a:r>
                        <a:rPr lang="en-US" sz="1800" dirty="0">
                          <a:effectLst/>
                        </a:rPr>
                        <a:t>Write country name on keyboard</a:t>
                      </a:r>
                      <a:endParaRPr lang="en-US" sz="1100" dirty="0">
                        <a:effectLst/>
                        <a:latin typeface="Calibri"/>
                        <a:ea typeface="Calibri"/>
                        <a:cs typeface="Arial"/>
                      </a:endParaRPr>
                    </a:p>
                  </a:txBody>
                  <a:tcPr marL="68580" marR="68580" marT="0" marB="0"/>
                </a:tc>
              </a:tr>
            </a:tbl>
          </a:graphicData>
        </a:graphic>
      </p:graphicFrame>
    </p:spTree>
    <p:extLst>
      <p:ext uri="{BB962C8B-B14F-4D97-AF65-F5344CB8AC3E}">
        <p14:creationId xmlns:p14="http://schemas.microsoft.com/office/powerpoint/2010/main" val="2420075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819</TotalTime>
  <Words>1009</Words>
  <Application>Microsoft Office PowerPoint</Application>
  <PresentationFormat>On-screen Show (4:3)</PresentationFormat>
  <Paragraphs>269</Paragraphs>
  <Slides>27</Slides>
  <Notes>0</Notes>
  <HiddenSlides>0</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Flow</vt:lpstr>
      <vt:lpstr>Aller Loin</vt:lpstr>
      <vt:lpstr>Table of content  </vt:lpstr>
      <vt:lpstr>1. Introduction</vt:lpstr>
      <vt:lpstr>1.1 Aim</vt:lpstr>
      <vt:lpstr>2. User Analysis</vt:lpstr>
      <vt:lpstr>2.1 Users</vt:lpstr>
      <vt:lpstr>3. Tasks Analysis:</vt:lpstr>
      <vt:lpstr>3.1 Hierarchical view for surf:</vt:lpstr>
      <vt:lpstr>3.2 Hierarchical view for search:</vt:lpstr>
      <vt:lpstr>3.3 Hierarchical view for Favorite:</vt:lpstr>
      <vt:lpstr>3.4 Hierarchical view for Hotels/Restaurants: </vt:lpstr>
      <vt:lpstr>3.5 Hierarchical view for making favorites: </vt:lpstr>
      <vt:lpstr>3.6 Hierarchical view for sign in/out:</vt:lpstr>
      <vt:lpstr>3.7 Hierarchical view for register:</vt:lpstr>
      <vt:lpstr>3.8 Hierarchical view for options:</vt:lpstr>
      <vt:lpstr>4. Implementation</vt:lpstr>
      <vt:lpstr>5. Tutorial:</vt:lpstr>
      <vt:lpstr>6. Design </vt:lpstr>
      <vt:lpstr>6.1 Welcome Screen:</vt:lpstr>
      <vt:lpstr>6.2 Sign up:</vt:lpstr>
      <vt:lpstr>6.3 Main Screen:</vt:lpstr>
      <vt:lpstr>6.3.1 List of countries:</vt:lpstr>
      <vt:lpstr>6.4 Country Description:</vt:lpstr>
      <vt:lpstr>6.5 Favorites:</vt:lpstr>
      <vt:lpstr>6.6 Hotels/Restaurants:</vt:lpstr>
      <vt:lpstr>7. Future Work:</vt:lpstr>
      <vt:lpstr>8. 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Aller Loin</dc:title>
  <dc:creator>Hp</dc:creator>
  <cp:lastModifiedBy>Hp</cp:lastModifiedBy>
  <cp:revision>16</cp:revision>
  <dcterms:created xsi:type="dcterms:W3CDTF">2014-05-07T09:34:32Z</dcterms:created>
  <dcterms:modified xsi:type="dcterms:W3CDTF">2014-05-11T11:44:44Z</dcterms:modified>
</cp:coreProperties>
</file>